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 id="2147483694" r:id="rId3"/>
    <p:sldMasterId id="2147483669" r:id="rId4"/>
  </p:sldMasterIdLst>
  <p:notesMasterIdLst>
    <p:notesMasterId r:id="rId31"/>
  </p:notesMasterIdLst>
  <p:sldIdLst>
    <p:sldId id="280" r:id="rId5"/>
    <p:sldId id="409" r:id="rId6"/>
    <p:sldId id="408" r:id="rId7"/>
    <p:sldId id="427" r:id="rId8"/>
    <p:sldId id="410" r:id="rId9"/>
    <p:sldId id="426" r:id="rId10"/>
    <p:sldId id="414" r:id="rId11"/>
    <p:sldId id="411" r:id="rId12"/>
    <p:sldId id="421" r:id="rId13"/>
    <p:sldId id="412" r:id="rId14"/>
    <p:sldId id="413" r:id="rId15"/>
    <p:sldId id="415" r:id="rId16"/>
    <p:sldId id="417" r:id="rId17"/>
    <p:sldId id="428" r:id="rId18"/>
    <p:sldId id="418" r:id="rId19"/>
    <p:sldId id="422" r:id="rId20"/>
    <p:sldId id="419" r:id="rId21"/>
    <p:sldId id="424" r:id="rId22"/>
    <p:sldId id="420" r:id="rId23"/>
    <p:sldId id="425" r:id="rId24"/>
    <p:sldId id="423" r:id="rId25"/>
    <p:sldId id="416" r:id="rId26"/>
    <p:sldId id="429" r:id="rId27"/>
    <p:sldId id="431" r:id="rId28"/>
    <p:sldId id="432" r:id="rId29"/>
    <p:sldId id="277" r:id="rId30"/>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574"/>
    <a:srgbClr val="EF775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8" d="100"/>
          <a:sy n="78" d="100"/>
        </p:scale>
        <p:origin x="88" y="106"/>
      </p:cViewPr>
      <p:guideLst/>
    </p:cSldViewPr>
  </p:slideViewPr>
  <p:notesTextViewPr>
    <p:cViewPr>
      <p:scale>
        <a:sx n="1" d="1"/>
        <a:sy n="1" d="1"/>
      </p:scale>
      <p:origin x="0" y="0"/>
    </p:cViewPr>
  </p:notesTextViewPr>
  <p:notesViewPr>
    <p:cSldViewPr snapToGrid="0">
      <p:cViewPr varScale="1">
        <p:scale>
          <a:sx n="81" d="100"/>
          <a:sy n="81" d="100"/>
        </p:scale>
        <p:origin x="39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E9F70A7-B549-4D5C-9C29-7B34FADD1AE7}" type="datetimeFigureOut">
              <a:rPr lang="fr-FR" smtClean="0"/>
              <a:t>01/02/2023</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044C893-BBFD-4EDB-B14A-EE98779AAE0F}" type="slidenum">
              <a:rPr lang="fr-FR" smtClean="0"/>
              <a:t>‹N°›</a:t>
            </a:fld>
            <a:endParaRPr lang="fr-FR"/>
          </a:p>
        </p:txBody>
      </p:sp>
    </p:spTree>
    <p:extLst>
      <p:ext uri="{BB962C8B-B14F-4D97-AF65-F5344CB8AC3E}">
        <p14:creationId xmlns:p14="http://schemas.microsoft.com/office/powerpoint/2010/main" val="2718251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044C893-BBFD-4EDB-B14A-EE98779AAE0F}" type="slidenum">
              <a:rPr lang="fr-FR" smtClean="0"/>
              <a:t>1</a:t>
            </a:fld>
            <a:endParaRPr lang="fr-FR"/>
          </a:p>
        </p:txBody>
      </p:sp>
    </p:spTree>
    <p:extLst>
      <p:ext uri="{BB962C8B-B14F-4D97-AF65-F5344CB8AC3E}">
        <p14:creationId xmlns:p14="http://schemas.microsoft.com/office/powerpoint/2010/main" val="91610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044C893-BBFD-4EDB-B14A-EE98779AAE0F}" type="slidenum">
              <a:rPr lang="fr-FR" smtClean="0"/>
              <a:t>26</a:t>
            </a:fld>
            <a:endParaRPr lang="fr-FR"/>
          </a:p>
        </p:txBody>
      </p:sp>
    </p:spTree>
    <p:extLst>
      <p:ext uri="{BB962C8B-B14F-4D97-AF65-F5344CB8AC3E}">
        <p14:creationId xmlns:p14="http://schemas.microsoft.com/office/powerpoint/2010/main" val="2653622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avec photo">
    <p:spTree>
      <p:nvGrpSpPr>
        <p:cNvPr id="1" name=""/>
        <p:cNvGrpSpPr/>
        <p:nvPr/>
      </p:nvGrpSpPr>
      <p:grpSpPr>
        <a:xfrm>
          <a:off x="0" y="0"/>
          <a:ext cx="0" cy="0"/>
          <a:chOff x="0" y="0"/>
          <a:chExt cx="0" cy="0"/>
        </a:xfrm>
      </p:grpSpPr>
      <p:sp>
        <p:nvSpPr>
          <p:cNvPr id="19" name="Espace réservé pour une image  18">
            <a:extLst>
              <a:ext uri="{FF2B5EF4-FFF2-40B4-BE49-F238E27FC236}">
                <a16:creationId xmlns:a16="http://schemas.microsoft.com/office/drawing/2014/main" id="{4F82EC33-5DD8-41F7-B096-CE20C4866F9E}"/>
              </a:ext>
            </a:extLst>
          </p:cNvPr>
          <p:cNvSpPr>
            <a:spLocks noGrp="1"/>
          </p:cNvSpPr>
          <p:nvPr>
            <p:ph type="pic" sz="quarter" idx="15"/>
          </p:nvPr>
        </p:nvSpPr>
        <p:spPr>
          <a:xfrm>
            <a:off x="0" y="1419767"/>
            <a:ext cx="12191999" cy="5438233"/>
          </a:xfrm>
          <a:prstGeom prst="rect">
            <a:avLst/>
          </a:prstGeom>
        </p:spPr>
        <p:txBody>
          <a:bodyPr/>
          <a:lstStyle>
            <a:lvl1pPr algn="ctr">
              <a:defRPr sz="1400"/>
            </a:lvl1pPr>
          </a:lstStyle>
          <a:p>
            <a:endParaRPr lang="fr-FR" dirty="0"/>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65343" y="2390446"/>
            <a:ext cx="1710705" cy="699404"/>
          </a:xfrm>
          <a:prstGeom prst="rect">
            <a:avLst/>
          </a:prstGeom>
          <a:solidFill>
            <a:srgbClr val="EF7757"/>
          </a:solidFill>
        </p:spPr>
        <p:txBody>
          <a:bodyPr wrap="none" lIns="180000" tIns="72000" rIns="180000" bIns="72000" anchor="ctr" anchorCtr="0">
            <a:spAutoFit/>
          </a:bodyPr>
          <a:lstStyle>
            <a:lvl1pPr algn="l">
              <a:lnSpc>
                <a:spcPct val="100000"/>
              </a:lnSpc>
              <a:defRPr sz="3600" cap="all" baseline="0">
                <a:solidFill>
                  <a:schemeClr val="bg1"/>
                </a:solidFill>
              </a:defRPr>
            </a:lvl1pPr>
          </a:lstStyle>
          <a:p>
            <a:r>
              <a:rPr lang="fr-FR" dirty="0"/>
              <a:t>Titre</a:t>
            </a:r>
          </a:p>
        </p:txBody>
      </p:sp>
      <p:sp>
        <p:nvSpPr>
          <p:cNvPr id="17" name="Espace réservé du texte 16">
            <a:extLst>
              <a:ext uri="{FF2B5EF4-FFF2-40B4-BE49-F238E27FC236}">
                <a16:creationId xmlns:a16="http://schemas.microsoft.com/office/drawing/2014/main" id="{B1D9260B-15D2-4561-A34B-3E4C2A855E4D}"/>
              </a:ext>
            </a:extLst>
          </p:cNvPr>
          <p:cNvSpPr>
            <a:spLocks noGrp="1" noChangeAspect="1"/>
          </p:cNvSpPr>
          <p:nvPr>
            <p:ph type="body" sz="quarter" idx="14" hasCustomPrompt="1"/>
          </p:nvPr>
        </p:nvSpPr>
        <p:spPr>
          <a:xfrm>
            <a:off x="565343" y="3202408"/>
            <a:ext cx="1459970" cy="453183"/>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20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Sous-titre</a:t>
            </a:r>
          </a:p>
        </p:txBody>
      </p:sp>
      <p:pic>
        <p:nvPicPr>
          <p:cNvPr id="20" name="Image 19" descr="Une image contenant texte, clipart&#10;&#10;Description générée automatiquement">
            <a:extLst>
              <a:ext uri="{FF2B5EF4-FFF2-40B4-BE49-F238E27FC236}">
                <a16:creationId xmlns:a16="http://schemas.microsoft.com/office/drawing/2014/main" id="{358E32CA-ED58-43B7-AB49-95682B031CA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37102" y="191775"/>
            <a:ext cx="2254898" cy="654988"/>
          </a:xfrm>
          <a:prstGeom prst="rect">
            <a:avLst/>
          </a:prstGeom>
        </p:spPr>
      </p:pic>
      <p:pic>
        <p:nvPicPr>
          <p:cNvPr id="21" name="Image 20">
            <a:extLst>
              <a:ext uri="{FF2B5EF4-FFF2-40B4-BE49-F238E27FC236}">
                <a16:creationId xmlns:a16="http://schemas.microsoft.com/office/drawing/2014/main" id="{6A8346B2-0559-4ACC-B78C-2FA83D2B31B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535" y="118082"/>
            <a:ext cx="1182282" cy="1073087"/>
          </a:xfrm>
          <a:prstGeom prst="rect">
            <a:avLst/>
          </a:prstGeom>
        </p:spPr>
      </p:pic>
      <p:sp>
        <p:nvSpPr>
          <p:cNvPr id="7" name="Espace réservé du texte 16">
            <a:extLst>
              <a:ext uri="{FF2B5EF4-FFF2-40B4-BE49-F238E27FC236}">
                <a16:creationId xmlns:a16="http://schemas.microsoft.com/office/drawing/2014/main" id="{A220B97B-DEE2-4436-B72E-DDD6D0804CB2}"/>
              </a:ext>
            </a:extLst>
          </p:cNvPr>
          <p:cNvSpPr>
            <a:spLocks noGrp="1" noChangeAspect="1"/>
          </p:cNvSpPr>
          <p:nvPr>
            <p:ph type="body" sz="quarter" idx="16" hasCustomPrompt="1"/>
          </p:nvPr>
        </p:nvSpPr>
        <p:spPr>
          <a:xfrm>
            <a:off x="565343" y="3768149"/>
            <a:ext cx="711368" cy="360850"/>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14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date</a:t>
            </a:r>
          </a:p>
        </p:txBody>
      </p:sp>
    </p:spTree>
    <p:extLst>
      <p:ext uri="{BB962C8B-B14F-4D97-AF65-F5344CB8AC3E}">
        <p14:creationId xmlns:p14="http://schemas.microsoft.com/office/powerpoint/2010/main" val="366831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e simple + puces sur une colonn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8B479C3-5E68-45D9-945F-2499EEDFDF5F}"/>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CD06037B-E71F-4A60-B852-4FA0FC368640}"/>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3" name="Image 12">
            <a:extLst>
              <a:ext uri="{FF2B5EF4-FFF2-40B4-BE49-F238E27FC236}">
                <a16:creationId xmlns:a16="http://schemas.microsoft.com/office/drawing/2014/main" id="{637315B0-F01C-4E0C-B522-498F8D5B75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58540" y="6211558"/>
            <a:ext cx="2614574" cy="608741"/>
          </a:xfrm>
          <a:prstGeom prst="rect">
            <a:avLst/>
          </a:prstGeom>
        </p:spPr>
      </p:pic>
      <p:sp>
        <p:nvSpPr>
          <p:cNvPr id="12" name="Espace réservé du texte 11">
            <a:extLst>
              <a:ext uri="{FF2B5EF4-FFF2-40B4-BE49-F238E27FC236}">
                <a16:creationId xmlns:a16="http://schemas.microsoft.com/office/drawing/2014/main" id="{B084D5FE-F76A-47B5-9E23-AA23269D173B}"/>
              </a:ext>
            </a:extLst>
          </p:cNvPr>
          <p:cNvSpPr>
            <a:spLocks noGrp="1"/>
          </p:cNvSpPr>
          <p:nvPr>
            <p:ph type="body" sz="quarter" idx="13"/>
          </p:nvPr>
        </p:nvSpPr>
        <p:spPr>
          <a:xfrm>
            <a:off x="606443" y="1764993"/>
            <a:ext cx="10860880" cy="2811463"/>
          </a:xfrm>
          <a:prstGeom prst="rect">
            <a:avLst/>
          </a:prstGeom>
        </p:spPr>
        <p:txBody>
          <a:bodyPr/>
          <a:lstStyle/>
          <a:p>
            <a:endParaRPr lang="fr-FR" dirty="0"/>
          </a:p>
        </p:txBody>
      </p:sp>
      <p:pic>
        <p:nvPicPr>
          <p:cNvPr id="15" name="Image 14">
            <a:extLst>
              <a:ext uri="{FF2B5EF4-FFF2-40B4-BE49-F238E27FC236}">
                <a16:creationId xmlns:a16="http://schemas.microsoft.com/office/drawing/2014/main" id="{C37919C0-81B8-4E34-86E5-0934D1F74712}"/>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6658953" y="6211558"/>
            <a:ext cx="1414465" cy="476471"/>
          </a:xfrm>
          <a:prstGeom prst="rect">
            <a:avLst/>
          </a:prstGeom>
        </p:spPr>
      </p:pic>
      <p:pic>
        <p:nvPicPr>
          <p:cNvPr id="18" name="Image 17">
            <a:extLst>
              <a:ext uri="{FF2B5EF4-FFF2-40B4-BE49-F238E27FC236}">
                <a16:creationId xmlns:a16="http://schemas.microsoft.com/office/drawing/2014/main" id="{BB5B3A1A-F9E6-447A-974C-E7F1F341504C}"/>
              </a:ext>
            </a:extLst>
          </p:cNvPr>
          <p:cNvPicPr/>
          <p:nvPr userDrawn="1"/>
        </p:nvPicPr>
        <p:blipFill>
          <a:blip r:embed="rId4" cstate="hqprint">
            <a:extLst>
              <a:ext uri="{28A0092B-C50C-407E-A947-70E740481C1C}">
                <a14:useLocalDpi xmlns:a14="http://schemas.microsoft.com/office/drawing/2010/main" val="0"/>
              </a:ext>
            </a:extLst>
          </a:blip>
          <a:stretch>
            <a:fillRect/>
          </a:stretch>
        </p:blipFill>
        <p:spPr>
          <a:xfrm>
            <a:off x="4135394" y="6187753"/>
            <a:ext cx="1850707" cy="476471"/>
          </a:xfrm>
          <a:prstGeom prst="rect">
            <a:avLst/>
          </a:prstGeom>
        </p:spPr>
      </p:pic>
    </p:spTree>
    <p:extLst>
      <p:ext uri="{BB962C8B-B14F-4D97-AF65-F5344CB8AC3E}">
        <p14:creationId xmlns:p14="http://schemas.microsoft.com/office/powerpoint/2010/main" val="3542364550"/>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e simple sur 2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2117899" y="1736079"/>
            <a:ext cx="3601896" cy="3883138"/>
          </a:xfrm>
          <a:prstGeom prst="rect">
            <a:avLst/>
          </a:prstGeom>
        </p:spPr>
        <p:txBody>
          <a:bodyPr/>
          <a:lstStyle>
            <a:lvl1pPr marL="0" indent="0">
              <a:lnSpc>
                <a:spcPct val="100000"/>
              </a:lnSpc>
              <a:buNone/>
              <a:defRPr sz="2000">
                <a:solidFill>
                  <a:srgbClr val="EF7757"/>
                </a:solidFill>
              </a:defRPr>
            </a:lvl1pPr>
            <a:lvl2pPr marL="18000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5">
            <a:extLst>
              <a:ext uri="{FF2B5EF4-FFF2-40B4-BE49-F238E27FC236}">
                <a16:creationId xmlns:a16="http://schemas.microsoft.com/office/drawing/2014/main" id="{79F56333-245D-43EA-ADFB-D66C5F73F93E}"/>
              </a:ext>
            </a:extLst>
          </p:cNvPr>
          <p:cNvSpPr>
            <a:spLocks noGrp="1"/>
          </p:cNvSpPr>
          <p:nvPr>
            <p:ph type="body" sz="quarter" idx="13"/>
          </p:nvPr>
        </p:nvSpPr>
        <p:spPr>
          <a:xfrm>
            <a:off x="6385020" y="1736079"/>
            <a:ext cx="3601896" cy="3883138"/>
          </a:xfrm>
          <a:prstGeom prst="rect">
            <a:avLst/>
          </a:prstGeom>
        </p:spPr>
        <p:txBody>
          <a:bodyPr/>
          <a:lstStyle>
            <a:lvl1pPr marL="0" indent="0">
              <a:lnSpc>
                <a:spcPct val="100000"/>
              </a:lnSpc>
              <a:buNone/>
              <a:defRPr sz="2000">
                <a:solidFill>
                  <a:srgbClr val="EF7757"/>
                </a:solidFill>
              </a:defRPr>
            </a:lvl1pPr>
            <a:lvl2pPr marL="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pic>
        <p:nvPicPr>
          <p:cNvPr id="7" name="Graphique 6" descr="Point d’insertion vers la droite avec un remplissage uni">
            <a:extLst>
              <a:ext uri="{FF2B5EF4-FFF2-40B4-BE49-F238E27FC236}">
                <a16:creationId xmlns:a16="http://schemas.microsoft.com/office/drawing/2014/main" id="{0204EE1B-E681-4498-9C5F-D81BACCC6B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4801" y="1736079"/>
            <a:ext cx="1243755" cy="1303968"/>
          </a:xfrm>
          <a:prstGeom prst="rect">
            <a:avLst/>
          </a:prstGeom>
        </p:spPr>
      </p:pic>
      <p:sp>
        <p:nvSpPr>
          <p:cNvPr id="12" name="Rectangle 11">
            <a:extLst>
              <a:ext uri="{FF2B5EF4-FFF2-40B4-BE49-F238E27FC236}">
                <a16:creationId xmlns:a16="http://schemas.microsoft.com/office/drawing/2014/main" id="{79A977BC-F75B-4F57-8331-5E2D20DB931C}"/>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5">
            <a:extLst>
              <a:ext uri="{FF2B5EF4-FFF2-40B4-BE49-F238E27FC236}">
                <a16:creationId xmlns:a16="http://schemas.microsoft.com/office/drawing/2014/main" id="{1CBD0FFA-5AC5-4098-A1AF-955E3A616782}"/>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9" name="Image 18">
            <a:extLst>
              <a:ext uri="{FF2B5EF4-FFF2-40B4-BE49-F238E27FC236}">
                <a16:creationId xmlns:a16="http://schemas.microsoft.com/office/drawing/2014/main" id="{E36CF58B-627F-4B99-B567-BAF1DDFEBD5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427609593"/>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e 2 colonnes + image fond">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8B644907-5F1A-4779-A6E8-72ADC180ACF6}"/>
              </a:ext>
            </a:extLst>
          </p:cNvPr>
          <p:cNvSpPr>
            <a:spLocks noGrp="1"/>
          </p:cNvSpPr>
          <p:nvPr>
            <p:ph type="pic" sz="quarter" idx="14"/>
          </p:nvPr>
        </p:nvSpPr>
        <p:spPr>
          <a:xfrm>
            <a:off x="1" y="1362075"/>
            <a:ext cx="12192000" cy="4286250"/>
          </a:xfrm>
          <a:prstGeom prst="rect">
            <a:avLst/>
          </a:prstGeom>
        </p:spPr>
        <p:txBody>
          <a:bodyPr/>
          <a:lstStyle>
            <a:lvl1pPr>
              <a:defRPr sz="1400"/>
            </a:lvl1pPr>
          </a:lstStyle>
          <a:p>
            <a:endParaRPr lang="fr-FR" dirty="0"/>
          </a:p>
        </p:txBody>
      </p:sp>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2117899" y="1736079"/>
            <a:ext cx="3601896" cy="2807929"/>
          </a:xfrm>
          <a:prstGeom prst="rect">
            <a:avLst/>
          </a:prstGeom>
          <a:solidFill>
            <a:srgbClr val="FFFFFF">
              <a:alpha val="69804"/>
            </a:srgbClr>
          </a:solidFill>
        </p:spPr>
        <p:txBody>
          <a:bodyPr/>
          <a:lstStyle>
            <a:lvl1pPr marL="0" indent="0">
              <a:lnSpc>
                <a:spcPct val="100000"/>
              </a:lnSpc>
              <a:buNone/>
              <a:defRPr sz="2000" b="1">
                <a:solidFill>
                  <a:schemeClr val="accent2"/>
                </a:solidFill>
              </a:defRPr>
            </a:lvl1pPr>
            <a:lvl2pPr marL="18000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5">
            <a:extLst>
              <a:ext uri="{FF2B5EF4-FFF2-40B4-BE49-F238E27FC236}">
                <a16:creationId xmlns:a16="http://schemas.microsoft.com/office/drawing/2014/main" id="{79F56333-245D-43EA-ADFB-D66C5F73F93E}"/>
              </a:ext>
            </a:extLst>
          </p:cNvPr>
          <p:cNvSpPr>
            <a:spLocks noGrp="1"/>
          </p:cNvSpPr>
          <p:nvPr>
            <p:ph type="body" sz="quarter" idx="13"/>
          </p:nvPr>
        </p:nvSpPr>
        <p:spPr>
          <a:xfrm>
            <a:off x="6385020" y="1736079"/>
            <a:ext cx="3601896" cy="2807929"/>
          </a:xfrm>
          <a:prstGeom prst="rect">
            <a:avLst/>
          </a:prstGeom>
          <a:solidFill>
            <a:srgbClr val="FFFFFF">
              <a:alpha val="69804"/>
            </a:srgbClr>
          </a:solidFill>
        </p:spPr>
        <p:txBody>
          <a:bodyPr/>
          <a:lstStyle>
            <a:lvl1pPr marL="0" indent="0">
              <a:lnSpc>
                <a:spcPct val="100000"/>
              </a:lnSpc>
              <a:buNone/>
              <a:defRPr sz="2000" b="1">
                <a:solidFill>
                  <a:schemeClr val="accent2"/>
                </a:solidFill>
              </a:defRPr>
            </a:lvl1pPr>
            <a:lvl2pPr marL="180000" indent="0">
              <a:lnSpc>
                <a:spcPct val="100000"/>
              </a:lnSpc>
              <a:buFont typeface="Arial" panose="020B0604020202020204" pitchFamily="34" charset="0"/>
              <a:buNone/>
              <a:defRPr sz="1800">
                <a:solidFill>
                  <a:srgbClr val="292574"/>
                </a:solidFill>
              </a:defRPr>
            </a:lvl2pPr>
            <a:lvl3pPr marL="540000" indent="-180000">
              <a:lnSpc>
                <a:spcPct val="100000"/>
              </a:lnSpc>
              <a:buFont typeface="Arial" panose="020B0604020202020204" pitchFamily="34" charset="0"/>
              <a:buChar char="•"/>
              <a:defRPr sz="1600">
                <a:solidFill>
                  <a:srgbClr val="292574"/>
                </a:solidFill>
              </a:defRPr>
            </a:lvl3pPr>
            <a:lvl4pPr marL="720000" indent="-180000">
              <a:lnSpc>
                <a:spcPct val="100000"/>
              </a:lnSpc>
              <a:buFont typeface="Arial" panose="020B0604020202020204" pitchFamily="34" charset="0"/>
              <a:buChar char="•"/>
              <a:defRPr sz="1400">
                <a:solidFill>
                  <a:srgbClr val="292574"/>
                </a:solidFill>
              </a:defRPr>
            </a:lvl4pPr>
            <a:lvl5pPr marL="90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2" name="Rectangle 11">
            <a:extLst>
              <a:ext uri="{FF2B5EF4-FFF2-40B4-BE49-F238E27FC236}">
                <a16:creationId xmlns:a16="http://schemas.microsoft.com/office/drawing/2014/main" id="{3802B8C3-FBBA-4F05-B608-E988D8335948}"/>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5">
            <a:extLst>
              <a:ext uri="{FF2B5EF4-FFF2-40B4-BE49-F238E27FC236}">
                <a16:creationId xmlns:a16="http://schemas.microsoft.com/office/drawing/2014/main" id="{D12B275F-FACD-4503-9066-4AD7C83FC801}"/>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9" name="Image 18">
            <a:extLst>
              <a:ext uri="{FF2B5EF4-FFF2-40B4-BE49-F238E27FC236}">
                <a16:creationId xmlns:a16="http://schemas.microsoft.com/office/drawing/2014/main" id="{CBF9666E-829B-419C-BCE6-83F746E91D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407021506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e + 1 photo">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15">
            <a:extLst>
              <a:ext uri="{FF2B5EF4-FFF2-40B4-BE49-F238E27FC236}">
                <a16:creationId xmlns:a16="http://schemas.microsoft.com/office/drawing/2014/main" id="{2A757152-862D-41C6-8E87-B0291B630BD7}"/>
              </a:ext>
            </a:extLst>
          </p:cNvPr>
          <p:cNvSpPr>
            <a:spLocks noGrp="1"/>
          </p:cNvSpPr>
          <p:nvPr>
            <p:ph type="body" sz="quarter" idx="12"/>
          </p:nvPr>
        </p:nvSpPr>
        <p:spPr>
          <a:xfrm>
            <a:off x="453600" y="1612800"/>
            <a:ext cx="5014022" cy="3883138"/>
          </a:xfrm>
          <a:prstGeom prst="rect">
            <a:avLst/>
          </a:prstGeom>
        </p:spPr>
        <p:txBody>
          <a:bodyPr/>
          <a:lstStyle>
            <a:lvl1pPr marL="0" indent="0">
              <a:lnSpc>
                <a:spcPct val="100000"/>
              </a:lnSpc>
              <a:buNone/>
              <a:defRPr sz="2000">
                <a:solidFill>
                  <a:srgbClr val="EF7757"/>
                </a:solidFill>
              </a:defRPr>
            </a:lvl1pPr>
            <a:lvl2pPr marL="18000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7" name="Espace réservé pour une image  6">
            <a:extLst>
              <a:ext uri="{FF2B5EF4-FFF2-40B4-BE49-F238E27FC236}">
                <a16:creationId xmlns:a16="http://schemas.microsoft.com/office/drawing/2014/main" id="{5E454752-B7A2-4D11-8406-95A1AC3C07FF}"/>
              </a:ext>
            </a:extLst>
          </p:cNvPr>
          <p:cNvSpPr>
            <a:spLocks noGrp="1"/>
          </p:cNvSpPr>
          <p:nvPr>
            <p:ph type="pic" sz="quarter" idx="13"/>
          </p:nvPr>
        </p:nvSpPr>
        <p:spPr>
          <a:xfrm>
            <a:off x="5826125" y="1612788"/>
            <a:ext cx="5489575" cy="3883138"/>
          </a:xfrm>
          <a:prstGeom prst="rect">
            <a:avLst/>
          </a:prstGeom>
        </p:spPr>
        <p:txBody>
          <a:bodyPr/>
          <a:lstStyle>
            <a:lvl1pPr>
              <a:defRPr sz="1200"/>
            </a:lvl1pPr>
          </a:lstStyle>
          <a:p>
            <a:endParaRPr lang="fr-FR" dirty="0"/>
          </a:p>
        </p:txBody>
      </p:sp>
      <p:sp>
        <p:nvSpPr>
          <p:cNvPr id="10" name="Rectangle 9">
            <a:extLst>
              <a:ext uri="{FF2B5EF4-FFF2-40B4-BE49-F238E27FC236}">
                <a16:creationId xmlns:a16="http://schemas.microsoft.com/office/drawing/2014/main" id="{DC6A4DF5-BDCA-4D61-B1B3-164C88F21D19}"/>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5">
            <a:extLst>
              <a:ext uri="{FF2B5EF4-FFF2-40B4-BE49-F238E27FC236}">
                <a16:creationId xmlns:a16="http://schemas.microsoft.com/office/drawing/2014/main" id="{2D4CCF84-3F9B-4F4F-825F-3E497D775F69}"/>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5" name="Image 14">
            <a:extLst>
              <a:ext uri="{FF2B5EF4-FFF2-40B4-BE49-F238E27FC236}">
                <a16:creationId xmlns:a16="http://schemas.microsoft.com/office/drawing/2014/main" id="{B72E6660-023E-4494-BB63-72FF4D9022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3448526515"/>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e + 2 photo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15">
            <a:extLst>
              <a:ext uri="{FF2B5EF4-FFF2-40B4-BE49-F238E27FC236}">
                <a16:creationId xmlns:a16="http://schemas.microsoft.com/office/drawing/2014/main" id="{2A757152-862D-41C6-8E87-B0291B630BD7}"/>
              </a:ext>
            </a:extLst>
          </p:cNvPr>
          <p:cNvSpPr>
            <a:spLocks noGrp="1"/>
          </p:cNvSpPr>
          <p:nvPr>
            <p:ph type="body" sz="quarter" idx="12"/>
          </p:nvPr>
        </p:nvSpPr>
        <p:spPr>
          <a:xfrm>
            <a:off x="453600" y="1612800"/>
            <a:ext cx="2940049" cy="3883138"/>
          </a:xfrm>
          <a:prstGeom prst="rect">
            <a:avLst/>
          </a:prstGeom>
        </p:spPr>
        <p:txBody>
          <a:bodyPr/>
          <a:lstStyle>
            <a:lvl1pPr marL="0" indent="0">
              <a:lnSpc>
                <a:spcPct val="100000"/>
              </a:lnSpc>
              <a:buNone/>
              <a:defRPr sz="2000">
                <a:solidFill>
                  <a:srgbClr val="EF7757"/>
                </a:solidFill>
              </a:defRPr>
            </a:lvl1pPr>
            <a:lvl2pPr marL="180000" indent="0">
              <a:lnSpc>
                <a:spcPct val="100000"/>
              </a:lnSpc>
              <a:buFont typeface="Arial" panose="020B0604020202020204" pitchFamily="34" charset="0"/>
              <a:buNone/>
              <a:defRPr sz="1800">
                <a:solidFill>
                  <a:srgbClr val="292574"/>
                </a:solidFill>
              </a:defRPr>
            </a:lvl2pPr>
            <a:lvl3pPr marL="180000" indent="0">
              <a:lnSpc>
                <a:spcPct val="100000"/>
              </a:lnSpc>
              <a:buFont typeface="Arial" panose="020B0604020202020204" pitchFamily="34" charset="0"/>
              <a:buNone/>
              <a:defRPr sz="1600">
                <a:solidFill>
                  <a:srgbClr val="292574"/>
                </a:solidFill>
              </a:defRPr>
            </a:lvl3pPr>
            <a:lvl4pPr marL="360000" indent="0">
              <a:lnSpc>
                <a:spcPct val="100000"/>
              </a:lnSpc>
              <a:buFont typeface="Arial" panose="020B0604020202020204" pitchFamily="34" charset="0"/>
              <a:buNone/>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7" name="Espace réservé pour une image  6">
            <a:extLst>
              <a:ext uri="{FF2B5EF4-FFF2-40B4-BE49-F238E27FC236}">
                <a16:creationId xmlns:a16="http://schemas.microsoft.com/office/drawing/2014/main" id="{5E454752-B7A2-4D11-8406-95A1AC3C07FF}"/>
              </a:ext>
            </a:extLst>
          </p:cNvPr>
          <p:cNvSpPr>
            <a:spLocks noGrp="1"/>
          </p:cNvSpPr>
          <p:nvPr>
            <p:ph type="pic" sz="quarter" idx="13"/>
          </p:nvPr>
        </p:nvSpPr>
        <p:spPr>
          <a:xfrm>
            <a:off x="4119953" y="1234911"/>
            <a:ext cx="3147621" cy="4496586"/>
          </a:xfrm>
          <a:prstGeom prst="rect">
            <a:avLst/>
          </a:prstGeom>
        </p:spPr>
        <p:txBody>
          <a:bodyPr/>
          <a:lstStyle>
            <a:lvl1pPr>
              <a:defRPr sz="1200"/>
            </a:lvl1pPr>
          </a:lstStyle>
          <a:p>
            <a:endParaRPr lang="fr-FR" dirty="0"/>
          </a:p>
        </p:txBody>
      </p:sp>
      <p:sp>
        <p:nvSpPr>
          <p:cNvPr id="10" name="Espace réservé pour une image  6">
            <a:extLst>
              <a:ext uri="{FF2B5EF4-FFF2-40B4-BE49-F238E27FC236}">
                <a16:creationId xmlns:a16="http://schemas.microsoft.com/office/drawing/2014/main" id="{871C6F2A-479A-4292-9529-8D30A53AD9B3}"/>
              </a:ext>
            </a:extLst>
          </p:cNvPr>
          <p:cNvSpPr>
            <a:spLocks noGrp="1"/>
          </p:cNvSpPr>
          <p:nvPr>
            <p:ph type="pic" sz="quarter" idx="14"/>
          </p:nvPr>
        </p:nvSpPr>
        <p:spPr>
          <a:xfrm>
            <a:off x="7976728" y="1234910"/>
            <a:ext cx="3147621" cy="4496585"/>
          </a:xfrm>
          <a:prstGeom prst="rect">
            <a:avLst/>
          </a:prstGeom>
        </p:spPr>
        <p:txBody>
          <a:bodyPr/>
          <a:lstStyle>
            <a:lvl1pPr>
              <a:defRPr sz="1200"/>
            </a:lvl1pPr>
          </a:lstStyle>
          <a:p>
            <a:endParaRPr lang="fr-FR" dirty="0"/>
          </a:p>
        </p:txBody>
      </p:sp>
      <p:sp>
        <p:nvSpPr>
          <p:cNvPr id="11" name="Rectangle 10">
            <a:extLst>
              <a:ext uri="{FF2B5EF4-FFF2-40B4-BE49-F238E27FC236}">
                <a16:creationId xmlns:a16="http://schemas.microsoft.com/office/drawing/2014/main" id="{EF202517-9D37-4CC1-B0B3-10AB3B1A5FB2}"/>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
            <a:extLst>
              <a:ext uri="{FF2B5EF4-FFF2-40B4-BE49-F238E27FC236}">
                <a16:creationId xmlns:a16="http://schemas.microsoft.com/office/drawing/2014/main" id="{CDBF415C-1CB2-4CEC-82EB-517C58FEDDFA}"/>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6" name="Image 15">
            <a:extLst>
              <a:ext uri="{FF2B5EF4-FFF2-40B4-BE49-F238E27FC236}">
                <a16:creationId xmlns:a16="http://schemas.microsoft.com/office/drawing/2014/main" id="{8525F6B0-E688-4305-95F4-109168BDDED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912631641"/>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batim + 1 photo">
    <p:spTree>
      <p:nvGrpSpPr>
        <p:cNvPr id="1" name=""/>
        <p:cNvGrpSpPr/>
        <p:nvPr/>
      </p:nvGrpSpPr>
      <p:grpSpPr>
        <a:xfrm>
          <a:off x="0" y="0"/>
          <a:ext cx="0" cy="0"/>
          <a:chOff x="0" y="0"/>
          <a:chExt cx="0" cy="0"/>
        </a:xfrm>
      </p:grpSpPr>
      <p:sp>
        <p:nvSpPr>
          <p:cNvPr id="9" name="Espace réservé du texte 15">
            <a:extLst>
              <a:ext uri="{FF2B5EF4-FFF2-40B4-BE49-F238E27FC236}">
                <a16:creationId xmlns:a16="http://schemas.microsoft.com/office/drawing/2014/main" id="{2A757152-862D-41C6-8E87-B0291B630BD7}"/>
              </a:ext>
            </a:extLst>
          </p:cNvPr>
          <p:cNvSpPr>
            <a:spLocks noGrp="1"/>
          </p:cNvSpPr>
          <p:nvPr>
            <p:ph type="body" sz="quarter" idx="12"/>
          </p:nvPr>
        </p:nvSpPr>
        <p:spPr>
          <a:xfrm>
            <a:off x="500089" y="2928508"/>
            <a:ext cx="5014022" cy="1981422"/>
          </a:xfrm>
          <a:prstGeom prst="rect">
            <a:avLst/>
          </a:prstGeom>
          <a:noFill/>
          <a:ln>
            <a:noFill/>
          </a:ln>
        </p:spPr>
        <p:txBody>
          <a:bodyPr tIns="216000"/>
          <a:lstStyle>
            <a:lvl1pPr marL="0" indent="0" algn="ctr">
              <a:lnSpc>
                <a:spcPct val="100000"/>
              </a:lnSpc>
              <a:buNone/>
              <a:defRPr sz="2000" i="1">
                <a:solidFill>
                  <a:schemeClr val="accent2"/>
                </a:solidFill>
              </a:defRPr>
            </a:lvl1pPr>
            <a:lvl2pPr marL="0" indent="0">
              <a:lnSpc>
                <a:spcPct val="100000"/>
              </a:lnSpc>
              <a:buFont typeface="Arial" panose="020B0604020202020204" pitchFamily="34" charset="0"/>
              <a:buNone/>
              <a:defRPr sz="1800">
                <a:solidFill>
                  <a:srgbClr val="292574"/>
                </a:solidFill>
              </a:defRPr>
            </a:lvl2pPr>
            <a:lvl3pPr marL="285750" indent="-285750">
              <a:lnSpc>
                <a:spcPct val="100000"/>
              </a:lnSpc>
              <a:buFont typeface="Arial" panose="020B0604020202020204" pitchFamily="34" charset="0"/>
              <a:buChar char="•"/>
              <a:defRPr sz="1600">
                <a:solidFill>
                  <a:srgbClr val="292574"/>
                </a:solidFill>
              </a:defRPr>
            </a:lvl3pPr>
            <a:lvl4pPr marL="285750" indent="-285750">
              <a:lnSpc>
                <a:spcPct val="100000"/>
              </a:lnSpc>
              <a:buFont typeface="Arial" panose="020B0604020202020204" pitchFamily="34" charset="0"/>
              <a:buChar char="•"/>
              <a:defRPr sz="1400">
                <a:solidFill>
                  <a:srgbClr val="292574"/>
                </a:solidFill>
              </a:defRPr>
            </a:lvl4pPr>
            <a:lvl5pPr marL="0" indent="0">
              <a:lnSpc>
                <a:spcPct val="100000"/>
              </a:lnSpc>
              <a:buFont typeface="Arial" panose="020B0604020202020204" pitchFamily="34" charset="0"/>
              <a:buNone/>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4"/>
            <a:endParaRPr lang="fr-FR" dirty="0"/>
          </a:p>
        </p:txBody>
      </p:sp>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pour une image  6">
            <a:extLst>
              <a:ext uri="{FF2B5EF4-FFF2-40B4-BE49-F238E27FC236}">
                <a16:creationId xmlns:a16="http://schemas.microsoft.com/office/drawing/2014/main" id="{5E454752-B7A2-4D11-8406-95A1AC3C07FF}"/>
              </a:ext>
            </a:extLst>
          </p:cNvPr>
          <p:cNvSpPr>
            <a:spLocks noGrp="1"/>
          </p:cNvSpPr>
          <p:nvPr>
            <p:ph type="pic" sz="quarter" idx="13"/>
          </p:nvPr>
        </p:nvSpPr>
        <p:spPr>
          <a:xfrm>
            <a:off x="5826125" y="1612788"/>
            <a:ext cx="5489575" cy="3883138"/>
          </a:xfrm>
          <a:prstGeom prst="rect">
            <a:avLst/>
          </a:prstGeom>
        </p:spPr>
        <p:txBody>
          <a:bodyPr/>
          <a:lstStyle>
            <a:lvl1pPr>
              <a:defRPr sz="1200"/>
            </a:lvl1pPr>
          </a:lstStyle>
          <a:p>
            <a:endParaRPr lang="fr-FR" dirty="0"/>
          </a:p>
        </p:txBody>
      </p:sp>
      <p:sp>
        <p:nvSpPr>
          <p:cNvPr id="11" name="Rectangle 10">
            <a:extLst>
              <a:ext uri="{FF2B5EF4-FFF2-40B4-BE49-F238E27FC236}">
                <a16:creationId xmlns:a16="http://schemas.microsoft.com/office/drawing/2014/main" id="{06B880F2-1895-459D-B973-8D8EA92E6818}"/>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
            <a:extLst>
              <a:ext uri="{FF2B5EF4-FFF2-40B4-BE49-F238E27FC236}">
                <a16:creationId xmlns:a16="http://schemas.microsoft.com/office/drawing/2014/main" id="{79D027DB-4D4B-442A-A758-32C7C9D72FE3}"/>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5" name="Image 14">
            <a:extLst>
              <a:ext uri="{FF2B5EF4-FFF2-40B4-BE49-F238E27FC236}">
                <a16:creationId xmlns:a16="http://schemas.microsoft.com/office/drawing/2014/main" id="{F2250D28-79A3-4E5D-9B90-DC5626530EF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33305132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54043" y="1612593"/>
            <a:ext cx="10860880" cy="524117"/>
          </a:xfrm>
          <a:prstGeom prst="rect">
            <a:avLst/>
          </a:prstGeom>
        </p:spPr>
        <p:txBody>
          <a:bodyPr/>
          <a:lstStyle>
            <a:lvl1pPr marL="0" indent="0">
              <a:lnSpc>
                <a:spcPct val="100000"/>
              </a:lnSpc>
              <a:buNone/>
              <a:defRPr sz="2000" b="1">
                <a:solidFill>
                  <a:srgbClr val="EF7757"/>
                </a:solidFill>
              </a:defRPr>
            </a:lvl1pPr>
            <a:lvl2pPr marL="0" indent="0">
              <a:lnSpc>
                <a:spcPct val="100000"/>
              </a:lnSpc>
              <a:buNone/>
              <a:defRPr>
                <a:solidFill>
                  <a:srgbClr val="292574"/>
                </a:solidFill>
              </a:defRPr>
            </a:lvl2pPr>
            <a:lvl3pPr marL="0" indent="0">
              <a:lnSpc>
                <a:spcPct val="100000"/>
              </a:lnSpc>
              <a:buNone/>
              <a:defRPr>
                <a:solidFill>
                  <a:srgbClr val="292574"/>
                </a:solidFill>
              </a:defRPr>
            </a:lvl3pPr>
            <a:lvl4pPr marL="0" indent="0">
              <a:lnSpc>
                <a:spcPct val="100000"/>
              </a:lnSpc>
              <a:buNone/>
              <a:defRPr>
                <a:solidFill>
                  <a:srgbClr val="292574"/>
                </a:solidFill>
              </a:defRPr>
            </a:lvl4pPr>
            <a:lvl5pPr marL="0" indent="0">
              <a:lnSpc>
                <a:spcPct val="100000"/>
              </a:lnSpc>
              <a:buNone/>
              <a:defRPr sz="16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graphique 6">
            <a:extLst>
              <a:ext uri="{FF2B5EF4-FFF2-40B4-BE49-F238E27FC236}">
                <a16:creationId xmlns:a16="http://schemas.microsoft.com/office/drawing/2014/main" id="{85B68502-2358-4998-8598-CDFD693EC251}"/>
              </a:ext>
            </a:extLst>
          </p:cNvPr>
          <p:cNvSpPr>
            <a:spLocks noGrp="1"/>
          </p:cNvSpPr>
          <p:nvPr>
            <p:ph type="chart" sz="quarter" idx="13"/>
          </p:nvPr>
        </p:nvSpPr>
        <p:spPr>
          <a:xfrm>
            <a:off x="454042" y="2324407"/>
            <a:ext cx="3819525" cy="2921000"/>
          </a:xfrm>
          <a:prstGeom prst="rect">
            <a:avLst/>
          </a:prstGeom>
        </p:spPr>
        <p:txBody>
          <a:bodyPr/>
          <a:lstStyle>
            <a:lvl1pPr>
              <a:defRPr sz="1800"/>
            </a:lvl1pPr>
          </a:lstStyle>
          <a:p>
            <a:endParaRPr lang="fr-FR" dirty="0"/>
          </a:p>
        </p:txBody>
      </p:sp>
      <p:sp>
        <p:nvSpPr>
          <p:cNvPr id="13" name="Espace réservé du graphique 6">
            <a:extLst>
              <a:ext uri="{FF2B5EF4-FFF2-40B4-BE49-F238E27FC236}">
                <a16:creationId xmlns:a16="http://schemas.microsoft.com/office/drawing/2014/main" id="{6A34C75B-9DE5-4606-9638-40996334746B}"/>
              </a:ext>
            </a:extLst>
          </p:cNvPr>
          <p:cNvSpPr>
            <a:spLocks noGrp="1"/>
          </p:cNvSpPr>
          <p:nvPr>
            <p:ph type="chart" sz="quarter" idx="14"/>
          </p:nvPr>
        </p:nvSpPr>
        <p:spPr>
          <a:xfrm>
            <a:off x="4730135" y="2324407"/>
            <a:ext cx="6584787" cy="2921000"/>
          </a:xfrm>
          <a:prstGeom prst="rect">
            <a:avLst/>
          </a:prstGeom>
        </p:spPr>
        <p:txBody>
          <a:bodyPr/>
          <a:lstStyle>
            <a:lvl1pPr>
              <a:defRPr sz="1800"/>
            </a:lvl1pPr>
          </a:lstStyle>
          <a:p>
            <a:endParaRPr lang="fr-FR" dirty="0"/>
          </a:p>
        </p:txBody>
      </p:sp>
      <p:sp>
        <p:nvSpPr>
          <p:cNvPr id="11" name="Rectangle 10">
            <a:extLst>
              <a:ext uri="{FF2B5EF4-FFF2-40B4-BE49-F238E27FC236}">
                <a16:creationId xmlns:a16="http://schemas.microsoft.com/office/drawing/2014/main" id="{AAE11444-7C26-4559-870B-3F303184740D}"/>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
            <a:extLst>
              <a:ext uri="{FF2B5EF4-FFF2-40B4-BE49-F238E27FC236}">
                <a16:creationId xmlns:a16="http://schemas.microsoft.com/office/drawing/2014/main" id="{E25CD338-F6E2-4D78-BE53-0E34368367A4}"/>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8" name="Image 17">
            <a:extLst>
              <a:ext uri="{FF2B5EF4-FFF2-40B4-BE49-F238E27FC236}">
                <a16:creationId xmlns:a16="http://schemas.microsoft.com/office/drawing/2014/main" id="{2281B5D8-589E-4B57-8E97-C463B119D82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477772065"/>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54043" y="1612593"/>
            <a:ext cx="10860880" cy="524117"/>
          </a:xfrm>
          <a:prstGeom prst="rect">
            <a:avLst/>
          </a:prstGeom>
        </p:spPr>
        <p:txBody>
          <a:bodyPr/>
          <a:lstStyle>
            <a:lvl1pPr marL="0" indent="0">
              <a:lnSpc>
                <a:spcPct val="100000"/>
              </a:lnSpc>
              <a:buNone/>
              <a:defRPr sz="2000" b="1">
                <a:solidFill>
                  <a:schemeClr val="accent2"/>
                </a:solidFill>
              </a:defRPr>
            </a:lvl1pPr>
            <a:lvl2pPr marL="0" indent="0">
              <a:lnSpc>
                <a:spcPct val="100000"/>
              </a:lnSpc>
              <a:buNone/>
              <a:defRPr>
                <a:solidFill>
                  <a:srgbClr val="292574"/>
                </a:solidFill>
              </a:defRPr>
            </a:lvl2pPr>
            <a:lvl3pPr marL="0" indent="0">
              <a:lnSpc>
                <a:spcPct val="100000"/>
              </a:lnSpc>
              <a:buNone/>
              <a:defRPr>
                <a:solidFill>
                  <a:srgbClr val="292574"/>
                </a:solidFill>
              </a:defRPr>
            </a:lvl3pPr>
            <a:lvl4pPr marL="0" indent="0">
              <a:lnSpc>
                <a:spcPct val="100000"/>
              </a:lnSpc>
              <a:buNone/>
              <a:defRPr>
                <a:solidFill>
                  <a:srgbClr val="292574"/>
                </a:solidFill>
              </a:defRPr>
            </a:lvl4pPr>
            <a:lvl5pPr marL="0" indent="0">
              <a:lnSpc>
                <a:spcPct val="100000"/>
              </a:lnSpc>
              <a:buNone/>
              <a:defRPr sz="16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ableau 7">
            <a:extLst>
              <a:ext uri="{FF2B5EF4-FFF2-40B4-BE49-F238E27FC236}">
                <a16:creationId xmlns:a16="http://schemas.microsoft.com/office/drawing/2014/main" id="{15B9AB7B-616F-4B19-9F56-4746430B4326}"/>
              </a:ext>
            </a:extLst>
          </p:cNvPr>
          <p:cNvSpPr>
            <a:spLocks noGrp="1"/>
          </p:cNvSpPr>
          <p:nvPr>
            <p:ph type="tbl" sz="quarter" idx="13"/>
          </p:nvPr>
        </p:nvSpPr>
        <p:spPr>
          <a:xfrm>
            <a:off x="454042" y="2478780"/>
            <a:ext cx="10860879" cy="2959100"/>
          </a:xfrm>
          <a:prstGeom prst="rect">
            <a:avLst/>
          </a:prstGeom>
        </p:spPr>
        <p:txBody>
          <a:bodyPr/>
          <a:lstStyle>
            <a:lvl1pPr>
              <a:defRPr sz="1800"/>
            </a:lvl1pPr>
          </a:lstStyle>
          <a:p>
            <a:endParaRPr lang="fr-FR" dirty="0"/>
          </a:p>
        </p:txBody>
      </p:sp>
      <p:sp>
        <p:nvSpPr>
          <p:cNvPr id="10" name="Rectangle 9">
            <a:extLst>
              <a:ext uri="{FF2B5EF4-FFF2-40B4-BE49-F238E27FC236}">
                <a16:creationId xmlns:a16="http://schemas.microsoft.com/office/drawing/2014/main" id="{B6546B6D-0B87-437A-86E3-584467234865}"/>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5">
            <a:extLst>
              <a:ext uri="{FF2B5EF4-FFF2-40B4-BE49-F238E27FC236}">
                <a16:creationId xmlns:a16="http://schemas.microsoft.com/office/drawing/2014/main" id="{7615AEF8-F3F4-483F-AE80-AC0476E1833C}"/>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3" name="Image 12">
            <a:extLst>
              <a:ext uri="{FF2B5EF4-FFF2-40B4-BE49-F238E27FC236}">
                <a16:creationId xmlns:a16="http://schemas.microsoft.com/office/drawing/2014/main" id="{C76B791A-7C12-444D-B4B5-EB5C3ECE366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3008744447"/>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po Fin">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8B644907-5F1A-4779-A6E8-72ADC180ACF6}"/>
              </a:ext>
            </a:extLst>
          </p:cNvPr>
          <p:cNvSpPr>
            <a:spLocks noGrp="1"/>
          </p:cNvSpPr>
          <p:nvPr>
            <p:ph type="pic" sz="quarter" idx="14"/>
          </p:nvPr>
        </p:nvSpPr>
        <p:spPr>
          <a:xfrm>
            <a:off x="1" y="0"/>
            <a:ext cx="12192000" cy="5648325"/>
          </a:xfrm>
          <a:prstGeom prst="rect">
            <a:avLst/>
          </a:prstGeom>
        </p:spPr>
        <p:txBody>
          <a:bodyPr/>
          <a:lstStyle>
            <a:lvl1pPr>
              <a:defRPr sz="1400"/>
            </a:lvl1pPr>
          </a:lstStyle>
          <a:p>
            <a:endParaRPr lang="fr-FR" dirty="0"/>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295052" y="3634453"/>
            <a:ext cx="3601896" cy="1215843"/>
          </a:xfrm>
          <a:prstGeom prst="rect">
            <a:avLst/>
          </a:prstGeom>
          <a:solidFill>
            <a:srgbClr val="FFFFFF">
              <a:alpha val="69804"/>
            </a:srgbClr>
          </a:solidFill>
        </p:spPr>
        <p:txBody>
          <a:bodyPr anchor="ctr" anchorCtr="0"/>
          <a:lstStyle>
            <a:lvl1pPr marL="0" indent="0" algn="ctr">
              <a:lnSpc>
                <a:spcPct val="100000"/>
              </a:lnSpc>
              <a:buNone/>
              <a:defRPr sz="2000" b="1">
                <a:solidFill>
                  <a:schemeClr val="accent2"/>
                </a:solidFill>
              </a:defRPr>
            </a:lvl1pPr>
            <a:lvl2pPr marL="0" indent="0">
              <a:lnSpc>
                <a:spcPct val="100000"/>
              </a:lnSpc>
              <a:buFont typeface="Arial" panose="020B0604020202020204" pitchFamily="34" charset="0"/>
              <a:buNone/>
              <a:defRPr sz="1800">
                <a:solidFill>
                  <a:srgbClr val="292574"/>
                </a:solidFill>
              </a:defRPr>
            </a:lvl2pPr>
            <a:lvl3pPr marL="285750" indent="-285750">
              <a:lnSpc>
                <a:spcPct val="100000"/>
              </a:lnSpc>
              <a:buFont typeface="Arial" panose="020B0604020202020204" pitchFamily="34" charset="0"/>
              <a:buChar char="•"/>
              <a:defRPr sz="1600">
                <a:solidFill>
                  <a:srgbClr val="292574"/>
                </a:solidFill>
              </a:defRPr>
            </a:lvl3pPr>
            <a:lvl4pPr marL="285750" indent="-285750">
              <a:lnSpc>
                <a:spcPct val="100000"/>
              </a:lnSpc>
              <a:buFont typeface="Arial" panose="020B0604020202020204" pitchFamily="34" charset="0"/>
              <a:buChar char="•"/>
              <a:defRPr sz="1400">
                <a:solidFill>
                  <a:srgbClr val="292574"/>
                </a:solidFill>
              </a:defRPr>
            </a:lvl4pPr>
            <a:lvl5pPr marL="0" indent="0">
              <a:lnSpc>
                <a:spcPct val="100000"/>
              </a:lnSpc>
              <a:buFont typeface="Arial" panose="020B0604020202020204" pitchFamily="34" charset="0"/>
              <a:buNone/>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p:txBody>
      </p:sp>
      <p:pic>
        <p:nvPicPr>
          <p:cNvPr id="7" name="Image 6">
            <a:extLst>
              <a:ext uri="{FF2B5EF4-FFF2-40B4-BE49-F238E27FC236}">
                <a16:creationId xmlns:a16="http://schemas.microsoft.com/office/drawing/2014/main" id="{2EDCCADD-095B-4A1C-A168-3B2A5145D5B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597491739"/>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F05820-5705-4DF8-BBA1-374A10751D5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3F9E438-5801-471A-BAD6-42DCB7D1A0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8546158-CD6B-42C6-B638-E2D2DFB9DCF8}"/>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4F5733BF-D859-46FD-9DD8-B33E06A23E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D4034A-A761-4CCF-B751-746302D3EBFE}"/>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385690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verture 2 avec photo">
    <p:spTree>
      <p:nvGrpSpPr>
        <p:cNvPr id="1" name=""/>
        <p:cNvGrpSpPr/>
        <p:nvPr/>
      </p:nvGrpSpPr>
      <p:grpSpPr>
        <a:xfrm>
          <a:off x="0" y="0"/>
          <a:ext cx="0" cy="0"/>
          <a:chOff x="0" y="0"/>
          <a:chExt cx="0" cy="0"/>
        </a:xfrm>
      </p:grpSpPr>
      <p:sp>
        <p:nvSpPr>
          <p:cNvPr id="9" name="Espace réservé pour une image  18">
            <a:extLst>
              <a:ext uri="{FF2B5EF4-FFF2-40B4-BE49-F238E27FC236}">
                <a16:creationId xmlns:a16="http://schemas.microsoft.com/office/drawing/2014/main" id="{CEEF1F50-769F-470C-BA24-36CB2FD73BCF}"/>
              </a:ext>
            </a:extLst>
          </p:cNvPr>
          <p:cNvSpPr>
            <a:spLocks noGrp="1"/>
          </p:cNvSpPr>
          <p:nvPr>
            <p:ph type="pic" sz="quarter" idx="15"/>
          </p:nvPr>
        </p:nvSpPr>
        <p:spPr>
          <a:xfrm>
            <a:off x="0" y="1419768"/>
            <a:ext cx="12192000" cy="4735936"/>
          </a:xfrm>
          <a:prstGeom prst="rect">
            <a:avLst/>
          </a:prstGeom>
        </p:spPr>
        <p:txBody>
          <a:bodyPr/>
          <a:lstStyle>
            <a:lvl1pPr algn="ctr">
              <a:defRPr sz="1400"/>
            </a:lvl1pPr>
          </a:lstStyle>
          <a:p>
            <a:endParaRPr lang="fr-FR" dirty="0"/>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1457952" y="2376302"/>
            <a:ext cx="3971888" cy="576293"/>
          </a:xfrm>
          <a:prstGeom prst="rect">
            <a:avLst/>
          </a:prstGeom>
          <a:solidFill>
            <a:srgbClr val="EF7757"/>
          </a:solidFill>
        </p:spPr>
        <p:txBody>
          <a:bodyPr wrap="square" lIns="180000" tIns="72000" rIns="180000" bIns="72000" anchor="ctr" anchorCtr="0">
            <a:spAutoFit/>
          </a:bodyPr>
          <a:lstStyle>
            <a:lvl1pPr algn="l">
              <a:lnSpc>
                <a:spcPct val="100000"/>
              </a:lnSpc>
              <a:defRPr sz="2800" cap="all" baseline="0">
                <a:solidFill>
                  <a:schemeClr val="bg1"/>
                </a:solidFill>
              </a:defRPr>
            </a:lvl1pPr>
          </a:lstStyle>
          <a:p>
            <a:r>
              <a:rPr lang="fr-FR" dirty="0"/>
              <a:t>Titre</a:t>
            </a:r>
          </a:p>
        </p:txBody>
      </p:sp>
      <p:sp>
        <p:nvSpPr>
          <p:cNvPr id="17" name="Espace réservé du texte 16">
            <a:extLst>
              <a:ext uri="{FF2B5EF4-FFF2-40B4-BE49-F238E27FC236}">
                <a16:creationId xmlns:a16="http://schemas.microsoft.com/office/drawing/2014/main" id="{B1D9260B-15D2-4561-A34B-3E4C2A855E4D}"/>
              </a:ext>
            </a:extLst>
          </p:cNvPr>
          <p:cNvSpPr>
            <a:spLocks noGrp="1" noChangeAspect="1"/>
          </p:cNvSpPr>
          <p:nvPr>
            <p:ph type="body" sz="quarter" idx="14" hasCustomPrompt="1"/>
          </p:nvPr>
        </p:nvSpPr>
        <p:spPr>
          <a:xfrm>
            <a:off x="1457952" y="3339618"/>
            <a:ext cx="3971888" cy="453183"/>
          </a:xfrm>
          <a:prstGeom prst="rect">
            <a:avLst/>
          </a:prstGeom>
          <a:solidFill>
            <a:srgbClr val="EF7757"/>
          </a:solidFill>
        </p:spPr>
        <p:txBody>
          <a:bodyPr wrap="square" lIns="180000" tIns="72000" rIns="180000" bIns="72000" anchor="ctr" anchorCtr="0">
            <a:spAutoFit/>
          </a:bodyPr>
          <a:lstStyle>
            <a:lvl1pPr marL="0" indent="0" algn="l">
              <a:lnSpc>
                <a:spcPct val="100000"/>
              </a:lnSpc>
              <a:buNone/>
              <a:defRPr sz="20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Sous-titre</a:t>
            </a:r>
          </a:p>
        </p:txBody>
      </p:sp>
      <p:pic>
        <p:nvPicPr>
          <p:cNvPr id="7" name="Image 6" descr="Une image contenant texte, clipart&#10;&#10;Description générée automatiquement">
            <a:extLst>
              <a:ext uri="{FF2B5EF4-FFF2-40B4-BE49-F238E27FC236}">
                <a16:creationId xmlns:a16="http://schemas.microsoft.com/office/drawing/2014/main" id="{A9AC9F9C-3A36-4F59-B489-858BE96899C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37102" y="191775"/>
            <a:ext cx="2254898" cy="654988"/>
          </a:xfrm>
          <a:prstGeom prst="rect">
            <a:avLst/>
          </a:prstGeom>
        </p:spPr>
      </p:pic>
      <p:sp>
        <p:nvSpPr>
          <p:cNvPr id="10" name="Espace réservé du texte 16">
            <a:extLst>
              <a:ext uri="{FF2B5EF4-FFF2-40B4-BE49-F238E27FC236}">
                <a16:creationId xmlns:a16="http://schemas.microsoft.com/office/drawing/2014/main" id="{2F790E24-B93F-4AB4-9BF4-33ED3EE194B1}"/>
              </a:ext>
            </a:extLst>
          </p:cNvPr>
          <p:cNvSpPr>
            <a:spLocks noGrp="1" noChangeAspect="1"/>
          </p:cNvSpPr>
          <p:nvPr>
            <p:ph type="body" sz="quarter" idx="16" hasCustomPrompt="1"/>
          </p:nvPr>
        </p:nvSpPr>
        <p:spPr>
          <a:xfrm>
            <a:off x="1457952" y="4179824"/>
            <a:ext cx="711368" cy="360850"/>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14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date</a:t>
            </a:r>
          </a:p>
        </p:txBody>
      </p:sp>
      <p:pic>
        <p:nvPicPr>
          <p:cNvPr id="11" name="Image 10">
            <a:extLst>
              <a:ext uri="{FF2B5EF4-FFF2-40B4-BE49-F238E27FC236}">
                <a16:creationId xmlns:a16="http://schemas.microsoft.com/office/drawing/2014/main" id="{291DE7EC-FD0D-4578-8EC3-F22C1320D56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535" y="118082"/>
            <a:ext cx="1182282" cy="1073087"/>
          </a:xfrm>
          <a:prstGeom prst="rect">
            <a:avLst/>
          </a:prstGeom>
        </p:spPr>
      </p:pic>
    </p:spTree>
    <p:extLst>
      <p:ext uri="{BB962C8B-B14F-4D97-AF65-F5344CB8AC3E}">
        <p14:creationId xmlns:p14="http://schemas.microsoft.com/office/powerpoint/2010/main" val="3027253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2285A4-B6DE-46C8-99B8-0B719E8FB36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DF8C3A5-3B17-4379-BDA4-3238A29168D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1D0A2F3-8B60-41E6-8115-4CB3FA47469E}"/>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92849AD1-2138-4C4C-959F-BD69322307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D8E5E6-0612-4A7F-BE4B-C8F62143884E}"/>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1060241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FBA21F-2E6F-44BF-B08C-BAD6AA5D85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D3F0741-F8C6-4DD2-9CDF-102319A5B5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72E9D4B-14A2-4189-BBB0-53B20E0DB058}"/>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774F8CAD-67CB-42FE-BD9A-A657B8AFE7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1D1067-CCEE-41B0-ACAB-4401C2EB549A}"/>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38789676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1A6F5-DD2E-4106-849B-679FDD4005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4561139-4EE1-41FA-B9CE-EC62A8FBCA3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139A23-9351-4C3F-99CE-12DE7E0DBE4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A4FDAB5-72FA-496C-8B26-396FD8FFDC19}"/>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4A78AFA6-917B-4491-92C8-7AD2811E45A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A924FBD-E448-4000-910B-A43B07E15F87}"/>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1169821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06F3A-1C79-41E8-BA3F-8FC4A9A7CFA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C32C34B-970C-46E4-ADB3-648B654DD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E96372-9A76-4DF1-86D6-0A1F55B495D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F5681E5-11A0-4D0B-8776-752D51812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0630411-44C3-4508-B32E-F983567DA77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E6651C8-9900-417B-894B-30F33C482337}"/>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8" name="Espace réservé du pied de page 7">
            <a:extLst>
              <a:ext uri="{FF2B5EF4-FFF2-40B4-BE49-F238E27FC236}">
                <a16:creationId xmlns:a16="http://schemas.microsoft.com/office/drawing/2014/main" id="{8F1DFFED-10D3-4FDD-B6EB-DD2F655159C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84F39DC-921F-4CE7-B095-CBA509105524}"/>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18447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712D03-C613-4C73-BA40-AB4720D09EA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750BB3D-1EE2-4F5C-8880-4D8A830B8140}"/>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3D88D2DA-83F5-4117-AB6B-99CE2AB5980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83277F9-406F-4C6B-A5FB-0A086440D8EA}"/>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681799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B475A8E-8DA9-4491-94A1-5545A01B6670}"/>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3" name="Espace réservé du pied de page 2">
            <a:extLst>
              <a:ext uri="{FF2B5EF4-FFF2-40B4-BE49-F238E27FC236}">
                <a16:creationId xmlns:a16="http://schemas.microsoft.com/office/drawing/2014/main" id="{27900139-7044-4CA6-A775-F36A59A3EE9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C25395F-E065-4BCD-8654-4D2928777979}"/>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794968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B9E497-3621-467B-A51B-008893376E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489DAA-BA8D-4232-9DB3-49AA98965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75D75D3-3172-425C-B5E5-03B18B0C4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75B3F19-7005-4D41-9417-900ADEF15E75}"/>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C80A9373-36EA-4DDD-8587-EC13B87084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A3A5B48-00F2-4CEA-B35F-2BCB909CE743}"/>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76517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0FD634-DC2F-4447-BBC4-04CEBD71594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367EEC5-EC81-4A3A-8A07-FAAD784F17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C946F0F-04BA-4099-BE19-3D63A60BC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ABBD34C-3D0F-418C-9C81-2E2D6C866CF5}"/>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83A87D64-77FE-4C95-A909-DA9A4436AFA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E2424F4-D172-4391-BFDA-B572D316A295}"/>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252713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BE455D-B455-4DBA-9A26-ECE66DCC3CB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6CB550A-B53F-4A67-BEF0-A8F5FEFDDBF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61F0A3-4CE4-4104-90C3-13A29CC5B649}"/>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D862B913-3871-4587-A4E4-82D1EE78222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7E3C39-B9E2-4CDC-AD0D-BB26BB43B773}"/>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1307954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4C70B1F-18E5-4F6D-861A-8E6E17BF28A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B2FD701-9FF1-4C16-A9BD-18CA5E9ED4C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7B1A11-5DCA-403D-BEED-7F1BD46EF6DD}"/>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EFAF17D8-9267-437C-BA72-271E366C70B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8B4E0C8-BD45-4367-89DD-7DDA383DE1F3}"/>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399909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verture sans photo">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1923495" y="2592917"/>
            <a:ext cx="1710705" cy="699404"/>
          </a:xfrm>
          <a:prstGeom prst="rect">
            <a:avLst/>
          </a:prstGeom>
          <a:solidFill>
            <a:srgbClr val="EF7757"/>
          </a:solidFill>
        </p:spPr>
        <p:txBody>
          <a:bodyPr wrap="none" lIns="180000" tIns="72000" rIns="180000" bIns="72000" anchor="ctr" anchorCtr="0">
            <a:spAutoFit/>
          </a:bodyPr>
          <a:lstStyle>
            <a:lvl1pPr algn="l">
              <a:lnSpc>
                <a:spcPct val="100000"/>
              </a:lnSpc>
              <a:defRPr sz="3600" cap="all" baseline="0">
                <a:solidFill>
                  <a:schemeClr val="bg1"/>
                </a:solidFill>
              </a:defRPr>
            </a:lvl1pPr>
          </a:lstStyle>
          <a:p>
            <a:r>
              <a:rPr lang="fr-FR" dirty="0"/>
              <a:t>Titre</a:t>
            </a:r>
          </a:p>
        </p:txBody>
      </p:sp>
      <p:sp>
        <p:nvSpPr>
          <p:cNvPr id="17" name="Espace réservé du texte 16">
            <a:extLst>
              <a:ext uri="{FF2B5EF4-FFF2-40B4-BE49-F238E27FC236}">
                <a16:creationId xmlns:a16="http://schemas.microsoft.com/office/drawing/2014/main" id="{B1D9260B-15D2-4561-A34B-3E4C2A855E4D}"/>
              </a:ext>
            </a:extLst>
          </p:cNvPr>
          <p:cNvSpPr>
            <a:spLocks noGrp="1" noChangeAspect="1"/>
          </p:cNvSpPr>
          <p:nvPr>
            <p:ph type="body" sz="quarter" idx="14" hasCustomPrompt="1"/>
          </p:nvPr>
        </p:nvSpPr>
        <p:spPr>
          <a:xfrm>
            <a:off x="1923495" y="3662336"/>
            <a:ext cx="1459970" cy="453183"/>
          </a:xfrm>
          <a:prstGeom prst="rect">
            <a:avLst/>
          </a:prstGeom>
          <a:solidFill>
            <a:srgbClr val="EF7757"/>
          </a:solidFill>
        </p:spPr>
        <p:txBody>
          <a:bodyPr wrap="none" lIns="180000" tIns="72000" rIns="180000" bIns="72000" anchor="ctr" anchorCtr="0">
            <a:spAutoFit/>
          </a:bodyPr>
          <a:lstStyle>
            <a:lvl1pPr marL="0" indent="0" algn="l">
              <a:lnSpc>
                <a:spcPct val="100000"/>
              </a:lnSpc>
              <a:buNone/>
              <a:defRPr sz="20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Sous-titre</a:t>
            </a:r>
          </a:p>
        </p:txBody>
      </p:sp>
      <p:sp>
        <p:nvSpPr>
          <p:cNvPr id="7" name="Rectangle 6">
            <a:extLst>
              <a:ext uri="{FF2B5EF4-FFF2-40B4-BE49-F238E27FC236}">
                <a16:creationId xmlns:a16="http://schemas.microsoft.com/office/drawing/2014/main" id="{D428DC4F-77B1-40D7-87C2-20C08A15A157}"/>
              </a:ext>
            </a:extLst>
          </p:cNvPr>
          <p:cNvSpPr/>
          <p:nvPr userDrawn="1"/>
        </p:nvSpPr>
        <p:spPr>
          <a:xfrm>
            <a:off x="0" y="6559420"/>
            <a:ext cx="12191999" cy="29858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0ACE4A92-9148-4802-B8A0-5848F9F4B52A}"/>
              </a:ext>
            </a:extLst>
          </p:cNvPr>
          <p:cNvSpPr/>
          <p:nvPr userDrawn="1"/>
        </p:nvSpPr>
        <p:spPr>
          <a:xfrm>
            <a:off x="-1" y="6420496"/>
            <a:ext cx="12192000" cy="45719"/>
          </a:xfrm>
          <a:prstGeom prst="rect">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clipart&#10;&#10;Description générée automatiquement">
            <a:extLst>
              <a:ext uri="{FF2B5EF4-FFF2-40B4-BE49-F238E27FC236}">
                <a16:creationId xmlns:a16="http://schemas.microsoft.com/office/drawing/2014/main" id="{DB3159CE-DB40-4A61-84D0-D33D6D6B0CA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37102" y="191775"/>
            <a:ext cx="2254898" cy="654988"/>
          </a:xfrm>
          <a:prstGeom prst="rect">
            <a:avLst/>
          </a:prstGeom>
        </p:spPr>
      </p:pic>
      <p:sp>
        <p:nvSpPr>
          <p:cNvPr id="10" name="Espace réservé du texte 16">
            <a:extLst>
              <a:ext uri="{FF2B5EF4-FFF2-40B4-BE49-F238E27FC236}">
                <a16:creationId xmlns:a16="http://schemas.microsoft.com/office/drawing/2014/main" id="{30ED8E22-0AB7-4925-BD50-414D831C7621}"/>
              </a:ext>
            </a:extLst>
          </p:cNvPr>
          <p:cNvSpPr>
            <a:spLocks noGrp="1" noChangeAspect="1"/>
          </p:cNvSpPr>
          <p:nvPr>
            <p:ph type="body" sz="quarter" idx="16" hasCustomPrompt="1"/>
          </p:nvPr>
        </p:nvSpPr>
        <p:spPr>
          <a:xfrm>
            <a:off x="1923495" y="4485534"/>
            <a:ext cx="711368" cy="360850"/>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14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date</a:t>
            </a:r>
          </a:p>
        </p:txBody>
      </p:sp>
      <p:pic>
        <p:nvPicPr>
          <p:cNvPr id="11" name="Image 10">
            <a:extLst>
              <a:ext uri="{FF2B5EF4-FFF2-40B4-BE49-F238E27FC236}">
                <a16:creationId xmlns:a16="http://schemas.microsoft.com/office/drawing/2014/main" id="{8B124FC8-C7D1-4A6F-8B73-9C5E047EB3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535" y="118082"/>
            <a:ext cx="1182282" cy="1073087"/>
          </a:xfrm>
          <a:prstGeom prst="rect">
            <a:avLst/>
          </a:prstGeom>
        </p:spPr>
      </p:pic>
      <p:sp>
        <p:nvSpPr>
          <p:cNvPr id="12" name="Graphique 4" descr="Point d’insertion vers la droite avec un remplissage uni">
            <a:extLst>
              <a:ext uri="{FF2B5EF4-FFF2-40B4-BE49-F238E27FC236}">
                <a16:creationId xmlns:a16="http://schemas.microsoft.com/office/drawing/2014/main" id="{3E97A8DE-FDAB-4DE9-8F38-D0E72D979FC2}"/>
              </a:ext>
            </a:extLst>
          </p:cNvPr>
          <p:cNvSpPr/>
          <p:nvPr userDrawn="1"/>
        </p:nvSpPr>
        <p:spPr>
          <a:xfrm>
            <a:off x="1312142" y="2672871"/>
            <a:ext cx="309505" cy="538229"/>
          </a:xfrm>
          <a:custGeom>
            <a:avLst/>
            <a:gdLst>
              <a:gd name="connsiteX0" fmla="*/ 40424 w 309505"/>
              <a:gd name="connsiteY0" fmla="*/ 538229 h 538229"/>
              <a:gd name="connsiteX1" fmla="*/ 10 w 309505"/>
              <a:gd name="connsiteY1" fmla="*/ 497824 h 538229"/>
              <a:gd name="connsiteX2" fmla="*/ 228686 w 309505"/>
              <a:gd name="connsiteY2" fmla="*/ 269148 h 538229"/>
              <a:gd name="connsiteX3" fmla="*/ 0 w 309505"/>
              <a:gd name="connsiteY3" fmla="*/ 40405 h 538229"/>
              <a:gd name="connsiteX4" fmla="*/ 40415 w 309505"/>
              <a:gd name="connsiteY4" fmla="*/ 0 h 538229"/>
              <a:gd name="connsiteX5" fmla="*/ 309505 w 309505"/>
              <a:gd name="connsiteY5" fmla="*/ 269148 h 538229"/>
              <a:gd name="connsiteX6" fmla="*/ 40424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40424" y="538229"/>
                </a:moveTo>
                <a:lnTo>
                  <a:pt x="10" y="497824"/>
                </a:lnTo>
                <a:lnTo>
                  <a:pt x="228686" y="269148"/>
                </a:lnTo>
                <a:lnTo>
                  <a:pt x="0" y="40405"/>
                </a:lnTo>
                <a:lnTo>
                  <a:pt x="40415" y="0"/>
                </a:lnTo>
                <a:lnTo>
                  <a:pt x="309505" y="269148"/>
                </a:lnTo>
                <a:lnTo>
                  <a:pt x="40424" y="538229"/>
                </a:lnTo>
                <a:close/>
              </a:path>
            </a:pathLst>
          </a:custGeom>
          <a:solidFill>
            <a:schemeClr val="accent1"/>
          </a:solidFill>
          <a:ln w="9525" cap="flat">
            <a:noFill/>
            <a:prstDash val="solid"/>
            <a:miter/>
          </a:ln>
        </p:spPr>
        <p:txBody>
          <a:bodyPr rtlCol="0" anchor="ctr"/>
          <a:lstStyle/>
          <a:p>
            <a:endParaRPr lang="fr-FR"/>
          </a:p>
        </p:txBody>
      </p:sp>
    </p:spTree>
    <p:extLst>
      <p:ext uri="{BB962C8B-B14F-4D97-AF65-F5344CB8AC3E}">
        <p14:creationId xmlns:p14="http://schemas.microsoft.com/office/powerpoint/2010/main" val="70101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2A60E-DE18-4A89-99D3-3A90B725C8C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0C11C71-000D-4348-850E-C8E90FF17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DC9686-1836-47A2-9E45-27C028697DF8}"/>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8384F55E-C59D-44CB-AFD9-BCD08221F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03F470-323C-4DA5-B3D4-9E95E19E26C6}"/>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1991927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C7287-9C9A-4E88-97CA-BD07680BBBA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65C1F80-5765-4730-BE4F-8CB3D655929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48F97B-B82B-4C4F-BEAE-C9637CCB7AEA}"/>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E0A356DD-C97B-4258-94E1-E49318B730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5B10240-4F63-40D6-ACD1-E922CEC761ED}"/>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988984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0AA81-CCA7-4983-9D78-949FE68061A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21D9DC7-1B5A-4820-BDA7-325462D6C4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F413DB0-C69D-4CAD-AF2C-3D3E6BC17E2C}"/>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2AD0CCC3-6BAC-49E8-8368-B8E1C1D1F7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4A202E4-37A2-432E-B2FA-D4ED13D7A916}"/>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655244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B94670-0DEA-455D-B790-1969B324FFC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D77C73A-EFB8-42D1-96A5-61A0A95BB54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0217F6B-A6E1-403E-99D3-88A61FAFA13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E1FC1FF-AA28-4919-963D-B1671232D91E}"/>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B0C827FF-ED49-443E-A062-5787122A3B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4B5A633-6C06-4CFA-A009-DB849D5C8578}"/>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2788145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F9388C-1BCD-4A5C-8AC2-8E430BA408A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D50D17A-338D-40DF-B8A2-9B106BCF7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D509489-D853-4375-94FD-C3B58868EBA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DA71C6F-9FCF-4DEA-A074-E1B5A9E91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B779690-D817-4C3E-B724-6557B822D5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1F4E9C5-B46B-4623-A948-0EBAA0A44C22}"/>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8" name="Espace réservé du pied de page 7">
            <a:extLst>
              <a:ext uri="{FF2B5EF4-FFF2-40B4-BE49-F238E27FC236}">
                <a16:creationId xmlns:a16="http://schemas.microsoft.com/office/drawing/2014/main" id="{E161AF22-B0B0-4E73-A131-43F7F15122F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19DE27C-4083-48A8-B3FB-DF9AB8383012}"/>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2430291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253ED-A708-4FB6-95BC-69881A21C63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A32B59A-31DC-477B-B61C-0A66863CDB30}"/>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EE04DC79-1F1D-4FDA-9837-8A53E96B92A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92D2CA1-25FC-4EF7-BE0D-D4BA96AB50B0}"/>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4160666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79920DC-F01A-4F7B-879C-B0F4FD6CEB5F}"/>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3" name="Espace réservé du pied de page 2">
            <a:extLst>
              <a:ext uri="{FF2B5EF4-FFF2-40B4-BE49-F238E27FC236}">
                <a16:creationId xmlns:a16="http://schemas.microsoft.com/office/drawing/2014/main" id="{B75DC66C-A874-4154-A3C9-00DF7A58D8C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30348A5-6E5B-4133-9929-5E1A8FF85208}"/>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3213584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BB631-59A5-4CAD-9739-0364E8A571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9AC289F-8EDA-4E9C-8D14-1E570FCD6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A378885-B756-4BE2-8732-ACD59DB49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C650E5-FBE5-4C07-9B8B-FDB8D5EFD8A4}"/>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30DAF6A4-758C-4379-830D-E5118F1FEC7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932F3EF-91D4-4954-9EE2-06A3C98D7803}"/>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152239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AD608-6757-45E9-811C-F02A4CB343E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29E3520-6C40-4000-88F6-82F6FD8588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F5855C7-22CC-4999-BA43-A30705B85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F160A5-BA27-413D-ACC1-F07798B363DA}"/>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127C8C6C-FA22-470D-A1FF-C3FFBC94E79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166071D-F71C-43EA-A67A-B36E59CD92F0}"/>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2811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67169-66B9-4942-8A5F-940AC1EAD3E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99639E5-9B54-496B-9F0B-2B65FC918E0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D6CAC3-7334-4908-BA65-783450A7D453}"/>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1E71F518-3D6B-4A57-A1A3-A4C23E1CFBB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7A5CE48-C8FC-4AB2-816D-AAEE6C45E909}"/>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734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C3F64-1B1F-4EF7-AA8F-AA39E4FAD767}"/>
              </a:ext>
            </a:extLst>
          </p:cNvPr>
          <p:cNvSpPr/>
          <p:nvPr userDrawn="1"/>
        </p:nvSpPr>
        <p:spPr>
          <a:xfrm>
            <a:off x="0" y="0"/>
            <a:ext cx="12192000" cy="54483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6" name="Espace réservé du texte 15">
            <a:extLst>
              <a:ext uri="{FF2B5EF4-FFF2-40B4-BE49-F238E27FC236}">
                <a16:creationId xmlns:a16="http://schemas.microsoft.com/office/drawing/2014/main" id="{7815E63E-6780-4FA6-AFF9-3AC7CD0E79E2}"/>
              </a:ext>
            </a:extLst>
          </p:cNvPr>
          <p:cNvSpPr>
            <a:spLocks noGrp="1"/>
          </p:cNvSpPr>
          <p:nvPr>
            <p:ph type="body" sz="quarter" idx="12"/>
          </p:nvPr>
        </p:nvSpPr>
        <p:spPr>
          <a:xfrm>
            <a:off x="454043" y="1612593"/>
            <a:ext cx="3302948" cy="3247642"/>
          </a:xfrm>
          <a:prstGeom prst="rect">
            <a:avLst/>
          </a:prstGeom>
        </p:spPr>
        <p:txBody>
          <a:bodyPr/>
          <a:lstStyle>
            <a:lvl1pPr marL="0" indent="0">
              <a:lnSpc>
                <a:spcPct val="100000"/>
              </a:lnSpc>
              <a:buNone/>
              <a:defRPr sz="2000">
                <a:solidFill>
                  <a:schemeClr val="bg1"/>
                </a:solidFill>
              </a:defRPr>
            </a:lvl1pPr>
            <a:lvl2pPr marL="180000" indent="0">
              <a:lnSpc>
                <a:spcPct val="100000"/>
              </a:lnSpc>
              <a:buFont typeface="Arial" panose="020B0604020202020204" pitchFamily="34" charset="0"/>
              <a:buNone/>
              <a:defRPr sz="1800">
                <a:solidFill>
                  <a:schemeClr val="bg1"/>
                </a:solidFill>
              </a:defRPr>
            </a:lvl2pPr>
            <a:lvl3pPr marL="540000" indent="-180000">
              <a:lnSpc>
                <a:spcPct val="100000"/>
              </a:lnSpc>
              <a:buFont typeface="Arial" panose="020B0604020202020204" pitchFamily="34" charset="0"/>
              <a:buChar char="•"/>
              <a:defRPr sz="1600">
                <a:solidFill>
                  <a:schemeClr val="bg1"/>
                </a:solidFill>
              </a:defRPr>
            </a:lvl3pPr>
            <a:lvl4pPr marL="720000" indent="-180000">
              <a:lnSpc>
                <a:spcPct val="100000"/>
              </a:lnSpc>
              <a:buFont typeface="Arial" panose="020B0604020202020204" pitchFamily="34" charset="0"/>
              <a:buChar char="•"/>
              <a:defRPr sz="1400">
                <a:solidFill>
                  <a:schemeClr val="bg1"/>
                </a:solidFill>
              </a:defRPr>
            </a:lvl4pPr>
            <a:lvl5pPr marL="900000" indent="-180000">
              <a:lnSpc>
                <a:spcPct val="100000"/>
              </a:lnSpc>
              <a:buFont typeface="Arial" panose="020B0604020202020204" pitchFamily="34" charset="0"/>
              <a:buChar char="•"/>
              <a:defRPr sz="1200">
                <a:solidFill>
                  <a:schemeClr val="bg1"/>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7" name="Espace réservé du texte 15">
            <a:extLst>
              <a:ext uri="{FF2B5EF4-FFF2-40B4-BE49-F238E27FC236}">
                <a16:creationId xmlns:a16="http://schemas.microsoft.com/office/drawing/2014/main" id="{7A8FD082-FB08-4A28-8D5A-91D3D2F182E3}"/>
              </a:ext>
            </a:extLst>
          </p:cNvPr>
          <p:cNvSpPr>
            <a:spLocks noGrp="1"/>
          </p:cNvSpPr>
          <p:nvPr>
            <p:ph type="body" sz="quarter" idx="13"/>
          </p:nvPr>
        </p:nvSpPr>
        <p:spPr>
          <a:xfrm>
            <a:off x="3886356" y="1612593"/>
            <a:ext cx="3302948" cy="3247642"/>
          </a:xfrm>
          <a:prstGeom prst="rect">
            <a:avLst/>
          </a:prstGeom>
        </p:spPr>
        <p:txBody>
          <a:bodyPr/>
          <a:lstStyle>
            <a:lvl1pPr marL="0" indent="0">
              <a:lnSpc>
                <a:spcPct val="100000"/>
              </a:lnSpc>
              <a:buNone/>
              <a:defRPr sz="2000">
                <a:solidFill>
                  <a:schemeClr val="bg1"/>
                </a:solidFill>
              </a:defRPr>
            </a:lvl1pPr>
            <a:lvl2pPr marL="180000" indent="0">
              <a:lnSpc>
                <a:spcPct val="100000"/>
              </a:lnSpc>
              <a:buNone/>
              <a:defRPr sz="1800">
                <a:solidFill>
                  <a:schemeClr val="bg1"/>
                </a:solidFill>
              </a:defRPr>
            </a:lvl2pPr>
            <a:lvl3pPr marL="645750" indent="-285750">
              <a:lnSpc>
                <a:spcPct val="100000"/>
              </a:lnSpc>
              <a:buNone/>
              <a:defRPr lang="fr-FR" sz="1600" kern="1200" dirty="0">
                <a:solidFill>
                  <a:schemeClr val="bg1"/>
                </a:solidFill>
                <a:latin typeface="+mn-lt"/>
                <a:ea typeface="+mn-ea"/>
                <a:cs typeface="+mn-cs"/>
              </a:defRPr>
            </a:lvl3pPr>
            <a:lvl4pPr marL="825750" indent="-285750">
              <a:lnSpc>
                <a:spcPct val="100000"/>
              </a:lnSpc>
              <a:buNone/>
              <a:defRPr lang="fr-FR" sz="1400" kern="1200" dirty="0">
                <a:solidFill>
                  <a:schemeClr val="bg1"/>
                </a:solidFill>
                <a:latin typeface="+mn-lt"/>
                <a:ea typeface="+mn-ea"/>
                <a:cs typeface="+mn-cs"/>
              </a:defRPr>
            </a:lvl4pPr>
            <a:lvl5pPr marL="0" indent="0">
              <a:lnSpc>
                <a:spcPct val="100000"/>
              </a:lnSpc>
              <a:buNone/>
              <a:defRPr lang="fr-FR" sz="1200" kern="1200" dirty="0">
                <a:solidFill>
                  <a:schemeClr val="bg1"/>
                </a:solidFill>
                <a:latin typeface="+mn-lt"/>
                <a:ea typeface="+mn-ea"/>
                <a:cs typeface="+mn-cs"/>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marL="540000" lvl="2" indent="-180000" algn="l" defTabSz="914400" rtl="0" eaLnBrk="1" latinLnBrk="0" hangingPunct="1">
              <a:lnSpc>
                <a:spcPct val="100000"/>
              </a:lnSpc>
              <a:spcBef>
                <a:spcPts val="500"/>
              </a:spcBef>
              <a:buFont typeface="Arial" panose="020B0604020202020204" pitchFamily="34" charset="0"/>
              <a:buChar char="•"/>
            </a:pPr>
            <a:r>
              <a:rPr lang="fr-FR" dirty="0"/>
              <a:t>Troisième niveau</a:t>
            </a:r>
          </a:p>
          <a:p>
            <a:pPr marL="720000" lvl="3" indent="-180000" algn="l" defTabSz="914400" rtl="0" eaLnBrk="1" latinLnBrk="0" hangingPunct="1">
              <a:lnSpc>
                <a:spcPct val="100000"/>
              </a:lnSpc>
              <a:spcBef>
                <a:spcPts val="500"/>
              </a:spcBef>
              <a:buFont typeface="Arial" panose="020B0604020202020204" pitchFamily="34" charset="0"/>
              <a:buChar char="•"/>
            </a:pPr>
            <a:r>
              <a:rPr lang="fr-FR" dirty="0"/>
              <a:t>Quatrième niveau</a:t>
            </a:r>
          </a:p>
          <a:p>
            <a:pPr marL="900000" lvl="4" indent="-180000" algn="l" defTabSz="914400" rtl="0" eaLnBrk="1" latinLnBrk="0" hangingPunct="1">
              <a:lnSpc>
                <a:spcPct val="100000"/>
              </a:lnSpc>
              <a:spcBef>
                <a:spcPts val="500"/>
              </a:spcBef>
              <a:buFont typeface="Arial" panose="020B0604020202020204" pitchFamily="34" charset="0"/>
              <a:buChar char="•"/>
            </a:pPr>
            <a:r>
              <a:rPr lang="fr-FR" dirty="0"/>
              <a:t>Cinquième niveau</a:t>
            </a:r>
          </a:p>
          <a:p>
            <a:pPr lvl="4"/>
            <a:endParaRPr lang="fr-FR" dirty="0"/>
          </a:p>
        </p:txBody>
      </p:sp>
      <p:sp>
        <p:nvSpPr>
          <p:cNvPr id="5" name="Espace réservé pour une image  4">
            <a:extLst>
              <a:ext uri="{FF2B5EF4-FFF2-40B4-BE49-F238E27FC236}">
                <a16:creationId xmlns:a16="http://schemas.microsoft.com/office/drawing/2014/main" id="{945DD6E8-A861-4B66-937F-5E11AE867C69}"/>
              </a:ext>
            </a:extLst>
          </p:cNvPr>
          <p:cNvSpPr>
            <a:spLocks noGrp="1"/>
          </p:cNvSpPr>
          <p:nvPr>
            <p:ph type="pic" sz="quarter" idx="14"/>
          </p:nvPr>
        </p:nvSpPr>
        <p:spPr>
          <a:xfrm>
            <a:off x="7189788" y="0"/>
            <a:ext cx="5002212" cy="5448300"/>
          </a:xfrm>
          <a:prstGeom prst="rect">
            <a:avLst/>
          </a:prstGeom>
        </p:spPr>
        <p:txBody>
          <a:bodyPr/>
          <a:lstStyle>
            <a:lvl1pPr>
              <a:defRPr sz="1600"/>
            </a:lvl1pPr>
          </a:lstStyle>
          <a:p>
            <a:endParaRPr lang="fr-FR" dirty="0"/>
          </a:p>
        </p:txBody>
      </p:sp>
      <p:sp>
        <p:nvSpPr>
          <p:cNvPr id="13" name="Espace réservé du texte 12">
            <a:extLst>
              <a:ext uri="{FF2B5EF4-FFF2-40B4-BE49-F238E27FC236}">
                <a16:creationId xmlns:a16="http://schemas.microsoft.com/office/drawing/2014/main" id="{1D5DBEB2-A0DF-49AF-91AB-97E288C02483}"/>
              </a:ext>
            </a:extLst>
          </p:cNvPr>
          <p:cNvSpPr>
            <a:spLocks noGrp="1"/>
          </p:cNvSpPr>
          <p:nvPr>
            <p:ph type="body" sz="quarter" idx="15"/>
          </p:nvPr>
        </p:nvSpPr>
        <p:spPr>
          <a:xfrm>
            <a:off x="454042" y="455544"/>
            <a:ext cx="6354261" cy="921026"/>
          </a:xfrm>
          <a:prstGeom prst="rect">
            <a:avLst/>
          </a:prstGeom>
        </p:spPr>
        <p:txBody>
          <a:bodyPr/>
          <a:lstStyle>
            <a:lvl1pPr marL="0" indent="0">
              <a:buNone/>
              <a:defRPr sz="3500" b="1" cap="all" baseline="0">
                <a:solidFill>
                  <a:schemeClr val="bg1"/>
                </a:solidFill>
              </a:defRPr>
            </a:lvl1pPr>
            <a:lvl2pPr marL="457200" indent="0">
              <a:buNone/>
              <a:defRPr sz="2000">
                <a:solidFill>
                  <a:schemeClr val="bg1"/>
                </a:solidFill>
              </a:defRPr>
            </a:lvl2pPr>
            <a:lvl3pPr marL="914400" indent="0">
              <a:buNone/>
              <a:defRPr sz="18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Cliquez pour modifier les styles du texte du masque</a:t>
            </a:r>
          </a:p>
        </p:txBody>
      </p:sp>
      <p:sp>
        <p:nvSpPr>
          <p:cNvPr id="15" name="Rectangle 14">
            <a:extLst>
              <a:ext uri="{FF2B5EF4-FFF2-40B4-BE49-F238E27FC236}">
                <a16:creationId xmlns:a16="http://schemas.microsoft.com/office/drawing/2014/main" id="{7ED68159-154B-4ECE-A776-694C50CCF1CA}"/>
              </a:ext>
            </a:extLst>
          </p:cNvPr>
          <p:cNvSpPr/>
          <p:nvPr userDrawn="1"/>
        </p:nvSpPr>
        <p:spPr>
          <a:xfrm>
            <a:off x="1" y="388487"/>
            <a:ext cx="304800"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0F7ADAFE-D55B-444C-810E-527943722E0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2735976236"/>
      </p:ext>
    </p:extLst>
  </p:cSld>
  <p:clrMapOvr>
    <a:masterClrMapping/>
  </p:clrMapOvr>
  <p:extLst>
    <p:ext uri="{DCECCB84-F9BA-43D5-87BE-67443E8EF086}">
      <p15:sldGuideLst xmlns:p15="http://schemas.microsoft.com/office/powerpoint/2012/main">
        <p15:guide id="1" orient="horz" pos="3770" userDrawn="1">
          <p15:clr>
            <a:srgbClr val="FBAE40"/>
          </p15:clr>
        </p15:guide>
        <p15:guide id="2" pos="27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4E6F0D7-23FD-4E95-A94C-820C35D7A0A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7B9B164-AA32-4AED-80F8-6C9A2CA2697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0F873D-8667-4A22-A5B3-C49A61561609}"/>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2401F097-8606-403E-83BF-F009E22555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F916FE-F552-4C08-8FF4-FA46850E8237}"/>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1513254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EEB63-E3E4-4744-9CFB-83AAC3D63C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8AE02DE-C62B-4977-B809-701E12724B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4F62596-3715-409E-8FD1-785A79D7EB0D}"/>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60BA5586-EDAA-4306-8753-61347248AE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2B557F-1755-4432-91E7-59D0CC8E401A}"/>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5303822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0102E-3EDC-43CA-9679-61BB6C0C3EA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9DBEB4B-7E23-44AE-AD4F-58C6A74538A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25B583-D72C-4B8C-BF40-88C771A96D12}"/>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76273229-C04E-4AE9-9377-DC58AF0B92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F8ED80-2585-4C64-BB23-F2F868BDDB80}"/>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3743072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D762F-D236-4263-926F-A71EF84FB0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9F49DED-CCB5-4084-A017-2939C6502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670A4D1-12A0-4FF0-AA4E-6CF13BB3C5BA}"/>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DB20E5B1-38CE-48FE-A17A-5A5BDBB54C3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80E9E9-B45E-4B25-873D-9F8DA0CD3D3E}"/>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361149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EBCAA-A0F2-488A-B11A-F7B8659E4EB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410513E-7023-4C4B-B2E8-562AFAE4A4D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006889D-9477-478A-A886-54BF9DD85D1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17459C9-821B-45F9-B030-7556FD087456}"/>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00D310B9-2C52-49F5-9562-D03D6C2A028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CF35362-6231-4581-914F-5DE9B83B2B7D}"/>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32136530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8AED53-1625-4E66-9EEB-4CF77740C0A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D233B53-5F3C-4B58-A6DC-DCAD6F1644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121403-CF1B-41AB-8EF8-937B8B2A50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A22C35-8CB0-4C98-A7F9-914DEAEFC2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C46132A-FF0B-4237-872B-2030E3A175C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5EEFEF5-A918-41A1-AE83-C8BB9679C5BF}"/>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8" name="Espace réservé du pied de page 7">
            <a:extLst>
              <a:ext uri="{FF2B5EF4-FFF2-40B4-BE49-F238E27FC236}">
                <a16:creationId xmlns:a16="http://schemas.microsoft.com/office/drawing/2014/main" id="{6E1567CF-183F-4362-896D-FEF9C472B0F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8F83A1F-F24D-4984-98BD-F6BE0D72B182}"/>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3548517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9C7D4-8A36-469A-8E86-238C148C725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1210353-D177-4629-9CED-C90BD83A2C01}"/>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2D6DFFD9-0AE9-4093-B2A5-4E7F40A1A20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A19EA1-620D-4288-BC66-F846FB0158C9}"/>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370491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011407-A67D-4E49-B930-2592EADF8513}"/>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3" name="Espace réservé du pied de page 2">
            <a:extLst>
              <a:ext uri="{FF2B5EF4-FFF2-40B4-BE49-F238E27FC236}">
                <a16:creationId xmlns:a16="http://schemas.microsoft.com/office/drawing/2014/main" id="{43AF5184-7FFC-4DB3-90D0-D10E80280C1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67E9971-1CB2-43E3-8DAB-FEED3CD4AB83}"/>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4227947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335CC-C1C4-4084-B4BB-E444F0EEFAF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84A75ED-C546-4DD4-B443-ACBFF8C59A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770772C-42C1-4904-B47C-835227710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E56CD4-70F9-4472-8F3A-8C1EC523D397}"/>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F65C4D94-2E4A-409D-9DCF-C9527EDFADD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2B2AA94-C48A-4534-8D27-F30BEBE88385}"/>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1258821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B734F2-5763-411B-B067-9A4C168F15F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7A0FCF7-AC1C-4063-837B-CE746607A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209645B-5838-491F-A9B6-86DD3F3C1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20D294-5445-492D-87F0-F64FDCF62109}"/>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56535614-9D2D-45AA-94B7-F21CB9265B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DD62E48-37FC-49BD-868A-57F2E0434322}"/>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87205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fond blanc">
    <p:spTree>
      <p:nvGrpSpPr>
        <p:cNvPr id="1" name=""/>
        <p:cNvGrpSpPr/>
        <p:nvPr/>
      </p:nvGrpSpPr>
      <p:grpSpPr>
        <a:xfrm>
          <a:off x="0" y="0"/>
          <a:ext cx="0" cy="0"/>
          <a:chOff x="0" y="0"/>
          <a:chExt cx="0" cy="0"/>
        </a:xfrm>
      </p:grpSpPr>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6" name="Espace réservé du texte 15">
            <a:extLst>
              <a:ext uri="{FF2B5EF4-FFF2-40B4-BE49-F238E27FC236}">
                <a16:creationId xmlns:a16="http://schemas.microsoft.com/office/drawing/2014/main" id="{7815E63E-6780-4FA6-AFF9-3AC7CD0E79E2}"/>
              </a:ext>
            </a:extLst>
          </p:cNvPr>
          <p:cNvSpPr>
            <a:spLocks noGrp="1"/>
          </p:cNvSpPr>
          <p:nvPr>
            <p:ph type="body" sz="quarter" idx="12"/>
          </p:nvPr>
        </p:nvSpPr>
        <p:spPr>
          <a:xfrm>
            <a:off x="1302455" y="2012879"/>
            <a:ext cx="4089677" cy="3247642"/>
          </a:xfrm>
          <a:prstGeom prst="rect">
            <a:avLst/>
          </a:prstGeom>
        </p:spPr>
        <p:txBody>
          <a:bodyPr/>
          <a:lstStyle>
            <a:lvl1pPr marL="0" indent="0">
              <a:lnSpc>
                <a:spcPct val="100000"/>
              </a:lnSpc>
              <a:buNone/>
              <a:defRPr sz="2000">
                <a:solidFill>
                  <a:srgbClr val="292574"/>
                </a:solidFill>
              </a:defRPr>
            </a:lvl1pPr>
            <a:lvl2pPr marL="180000" indent="0">
              <a:lnSpc>
                <a:spcPct val="100000"/>
              </a:lnSpc>
              <a:buFont typeface="Arial" panose="020B0604020202020204" pitchFamily="34" charset="0"/>
              <a:buNone/>
              <a:defRPr sz="1800">
                <a:solidFill>
                  <a:srgbClr val="292574"/>
                </a:solidFill>
              </a:defRPr>
            </a:lvl2pPr>
            <a:lvl3pPr marL="540000" indent="-180000">
              <a:lnSpc>
                <a:spcPct val="100000"/>
              </a:lnSpc>
              <a:buFont typeface="Arial" panose="020B0604020202020204" pitchFamily="34" charset="0"/>
              <a:buChar char="•"/>
              <a:defRPr sz="1600">
                <a:solidFill>
                  <a:srgbClr val="292574"/>
                </a:solidFill>
              </a:defRPr>
            </a:lvl3pPr>
            <a:lvl4pPr marL="720000" indent="-180000">
              <a:lnSpc>
                <a:spcPct val="100000"/>
              </a:lnSpc>
              <a:buFont typeface="Arial" panose="020B0604020202020204" pitchFamily="34" charset="0"/>
              <a:buChar char="•"/>
              <a:defRPr sz="1400">
                <a:solidFill>
                  <a:srgbClr val="292574"/>
                </a:solidFill>
              </a:defRPr>
            </a:lvl4pPr>
            <a:lvl5pPr marL="900000" indent="-180000">
              <a:lnSpc>
                <a:spcPct val="100000"/>
              </a:lnSpc>
              <a:buFont typeface="Arial" panose="020B0604020202020204" pitchFamily="34" charset="0"/>
              <a:buChar char="•"/>
              <a:defRPr sz="12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0" name="Espace réservé du texte 15">
            <a:extLst>
              <a:ext uri="{FF2B5EF4-FFF2-40B4-BE49-F238E27FC236}">
                <a16:creationId xmlns:a16="http://schemas.microsoft.com/office/drawing/2014/main" id="{BD66D1F7-3B0B-4B4C-A16A-91C421755D73}"/>
              </a:ext>
            </a:extLst>
          </p:cNvPr>
          <p:cNvSpPr>
            <a:spLocks noGrp="1"/>
          </p:cNvSpPr>
          <p:nvPr>
            <p:ph type="body" sz="quarter" idx="16"/>
          </p:nvPr>
        </p:nvSpPr>
        <p:spPr>
          <a:xfrm>
            <a:off x="6291958" y="1999456"/>
            <a:ext cx="4089677" cy="3247642"/>
          </a:xfrm>
          <a:prstGeom prst="rect">
            <a:avLst/>
          </a:prstGeom>
        </p:spPr>
        <p:txBody>
          <a:bodyPr/>
          <a:lstStyle>
            <a:lvl1pPr marL="0" indent="0">
              <a:lnSpc>
                <a:spcPct val="100000"/>
              </a:lnSpc>
              <a:buNone/>
              <a:defRPr sz="2000">
                <a:solidFill>
                  <a:srgbClr val="292574"/>
                </a:solidFill>
              </a:defRPr>
            </a:lvl1pPr>
            <a:lvl2pPr marL="180000" indent="0">
              <a:lnSpc>
                <a:spcPct val="100000"/>
              </a:lnSpc>
              <a:buFont typeface="Arial" panose="020B0604020202020204" pitchFamily="34" charset="0"/>
              <a:buNone/>
              <a:defRPr sz="1800">
                <a:solidFill>
                  <a:srgbClr val="292574"/>
                </a:solidFill>
              </a:defRPr>
            </a:lvl2pPr>
            <a:lvl3pPr marL="540000" indent="-180000">
              <a:lnSpc>
                <a:spcPct val="100000"/>
              </a:lnSpc>
              <a:buFont typeface="Arial" panose="020B0604020202020204" pitchFamily="34" charset="0"/>
              <a:buChar char="•"/>
              <a:defRPr sz="1600">
                <a:solidFill>
                  <a:srgbClr val="292574"/>
                </a:solidFill>
              </a:defRPr>
            </a:lvl3pPr>
            <a:lvl4pPr marL="720000" indent="-180000">
              <a:lnSpc>
                <a:spcPct val="100000"/>
              </a:lnSpc>
              <a:buFont typeface="Arial" panose="020B0604020202020204" pitchFamily="34" charset="0"/>
              <a:buChar char="•"/>
              <a:defRPr sz="1400">
                <a:solidFill>
                  <a:srgbClr val="292574"/>
                </a:solidFill>
              </a:defRPr>
            </a:lvl4pPr>
            <a:lvl5pPr marL="900000" indent="-180000">
              <a:lnSpc>
                <a:spcPct val="100000"/>
              </a:lnSpc>
              <a:buFont typeface="Arial" panose="020B0604020202020204" pitchFamily="34" charset="0"/>
              <a:buChar char="•"/>
              <a:defRPr sz="12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4" name="Titre 1">
            <a:extLst>
              <a:ext uri="{FF2B5EF4-FFF2-40B4-BE49-F238E27FC236}">
                <a16:creationId xmlns:a16="http://schemas.microsoft.com/office/drawing/2014/main" id="{D510C575-17A2-4D3E-BADD-434C8C1B08C5}"/>
              </a:ext>
            </a:extLst>
          </p:cNvPr>
          <p:cNvSpPr>
            <a:spLocks noGrp="1"/>
          </p:cNvSpPr>
          <p:nvPr>
            <p:ph type="ctrTitle" hasCustomPrompt="1"/>
          </p:nvPr>
        </p:nvSpPr>
        <p:spPr>
          <a:xfrm>
            <a:off x="0" y="455544"/>
            <a:ext cx="1710705" cy="699404"/>
          </a:xfrm>
          <a:prstGeom prst="rect">
            <a:avLst/>
          </a:prstGeom>
          <a:solidFill>
            <a:srgbClr val="EF7757"/>
          </a:solidFill>
        </p:spPr>
        <p:txBody>
          <a:bodyPr wrap="none" lIns="180000" tIns="72000" rIns="180000" bIns="72000" anchor="ctr" anchorCtr="0">
            <a:spAutoFit/>
          </a:bodyPr>
          <a:lstStyle>
            <a:lvl1pPr algn="l">
              <a:lnSpc>
                <a:spcPct val="100000"/>
              </a:lnSpc>
              <a:defRPr sz="3600" cap="all" baseline="0">
                <a:solidFill>
                  <a:schemeClr val="bg1"/>
                </a:solidFill>
              </a:defRPr>
            </a:lvl1pPr>
          </a:lstStyle>
          <a:p>
            <a:r>
              <a:rPr lang="fr-FR" dirty="0"/>
              <a:t>Titre</a:t>
            </a:r>
          </a:p>
        </p:txBody>
      </p:sp>
      <p:cxnSp>
        <p:nvCxnSpPr>
          <p:cNvPr id="4" name="Connecteur droit 3">
            <a:extLst>
              <a:ext uri="{FF2B5EF4-FFF2-40B4-BE49-F238E27FC236}">
                <a16:creationId xmlns:a16="http://schemas.microsoft.com/office/drawing/2014/main" id="{D2D98DEE-152E-4802-930B-37703A02A9B7}"/>
              </a:ext>
            </a:extLst>
          </p:cNvPr>
          <p:cNvCxnSpPr/>
          <p:nvPr userDrawn="1"/>
        </p:nvCxnSpPr>
        <p:spPr>
          <a:xfrm>
            <a:off x="5806911" y="1999456"/>
            <a:ext cx="0" cy="324764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174F1D3-78BD-442A-9469-2FFB320509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986112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E9660-FFCC-436F-91D4-23E28084EC9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7016526-41CF-47F8-8F79-050F81A5FCC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66D025-7E93-464D-B639-786111987BF0}"/>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DE2BB9EE-C86A-4F10-B727-F1E985068D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F4DC9D9-9771-4071-9256-2E12C81D1711}"/>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3729370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A7F062F-10E4-4157-ACA5-7157604B524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ECF151-7588-452C-9D07-0E0A156F01C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3A8D0B-0490-436B-9A87-B510D5FB69DE}"/>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7C46D856-F98F-4B9E-A08F-8A60CEF284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E590B89-405B-46D8-853D-489918BAF85D}"/>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7979001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E74B6-51DA-467B-BAB1-21FBA66CB6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DEAE210-3755-40FC-B0F4-366AAEB3F856}"/>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CADD8342-FA70-4B6E-8F77-E0E87A63919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F7D366-2EE3-4BFF-8062-8ED9F2496B40}"/>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68658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chapitre avec photo">
    <p:spTree>
      <p:nvGrpSpPr>
        <p:cNvPr id="1" name=""/>
        <p:cNvGrpSpPr/>
        <p:nvPr/>
      </p:nvGrpSpPr>
      <p:grpSpPr>
        <a:xfrm>
          <a:off x="0" y="0"/>
          <a:ext cx="0" cy="0"/>
          <a:chOff x="0" y="0"/>
          <a:chExt cx="0" cy="0"/>
        </a:xfrm>
      </p:grpSpPr>
      <p:sp>
        <p:nvSpPr>
          <p:cNvPr id="5" name="Espace réservé pour une image  4">
            <a:extLst>
              <a:ext uri="{FF2B5EF4-FFF2-40B4-BE49-F238E27FC236}">
                <a16:creationId xmlns:a16="http://schemas.microsoft.com/office/drawing/2014/main" id="{D6677770-ADB7-42C0-BAE5-FADB68E551DE}"/>
              </a:ext>
            </a:extLst>
          </p:cNvPr>
          <p:cNvSpPr>
            <a:spLocks noGrp="1"/>
          </p:cNvSpPr>
          <p:nvPr>
            <p:ph type="pic" sz="quarter" idx="12"/>
          </p:nvPr>
        </p:nvSpPr>
        <p:spPr>
          <a:xfrm>
            <a:off x="0" y="0"/>
            <a:ext cx="12192000" cy="5448300"/>
          </a:xfrm>
          <a:prstGeom prst="rect">
            <a:avLst/>
          </a:prstGeom>
        </p:spPr>
        <p:txBody>
          <a:bodyPr/>
          <a:lstStyle>
            <a:lvl1pPr>
              <a:defRPr sz="1400"/>
            </a:lvl1pPr>
          </a:lstStyle>
          <a:p>
            <a:endParaRPr lang="fr-FR" dirty="0"/>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09700" y="3019910"/>
            <a:ext cx="5167770" cy="594247"/>
          </a:xfrm>
          <a:prstGeom prst="rect">
            <a:avLst/>
          </a:prstGeom>
          <a:noFill/>
        </p:spPr>
        <p:txBody>
          <a:bodyPr wrap="square" lIns="180000" tIns="72000" rIns="180000" bIns="72000" anchor="ctr" anchorCtr="0">
            <a:spAutoFit/>
          </a:bodyPr>
          <a:lstStyle>
            <a:lvl1pPr algn="l">
              <a:lnSpc>
                <a:spcPts val="3500"/>
              </a:lnSpc>
              <a:defRPr sz="3600" cap="none" baseline="0">
                <a:solidFill>
                  <a:schemeClr val="bg1"/>
                </a:solidFill>
              </a:defRPr>
            </a:lvl1pPr>
          </a:lstStyle>
          <a:p>
            <a:r>
              <a:rPr lang="fr-FR" dirty="0"/>
              <a:t>Titre du chapitre</a:t>
            </a: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pic>
        <p:nvPicPr>
          <p:cNvPr id="8" name="Image 7">
            <a:extLst>
              <a:ext uri="{FF2B5EF4-FFF2-40B4-BE49-F238E27FC236}">
                <a16:creationId xmlns:a16="http://schemas.microsoft.com/office/drawing/2014/main" id="{9C13A5A3-8904-485F-B527-38584A14975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59700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chapitre sans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C3F64-1B1F-4EF7-AA8F-AA39E4FAD767}"/>
              </a:ext>
            </a:extLst>
          </p:cNvPr>
          <p:cNvSpPr/>
          <p:nvPr userDrawn="1"/>
        </p:nvSpPr>
        <p:spPr>
          <a:xfrm>
            <a:off x="0" y="0"/>
            <a:ext cx="12192000" cy="544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09700" y="3019910"/>
            <a:ext cx="5167770" cy="594247"/>
          </a:xfrm>
          <a:prstGeom prst="rect">
            <a:avLst/>
          </a:prstGeom>
          <a:noFill/>
        </p:spPr>
        <p:txBody>
          <a:bodyPr wrap="square" lIns="180000" tIns="72000" rIns="180000" bIns="72000" anchor="ctr" anchorCtr="0">
            <a:spAutoFit/>
          </a:bodyPr>
          <a:lstStyle>
            <a:lvl1pPr algn="l">
              <a:lnSpc>
                <a:spcPts val="3500"/>
              </a:lnSpc>
              <a:defRPr sz="3600" cap="none" baseline="0">
                <a:solidFill>
                  <a:schemeClr val="bg1"/>
                </a:solidFill>
              </a:defRPr>
            </a:lvl1pPr>
          </a:lstStyle>
          <a:p>
            <a:r>
              <a:rPr lang="fr-FR" dirty="0"/>
              <a:t>Titre du chapitre</a:t>
            </a: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pic>
        <p:nvPicPr>
          <p:cNvPr id="8" name="Image 7">
            <a:extLst>
              <a:ext uri="{FF2B5EF4-FFF2-40B4-BE49-F238E27FC236}">
                <a16:creationId xmlns:a16="http://schemas.microsoft.com/office/drawing/2014/main" id="{DC269E73-DD77-4EE5-A7B5-E5D9E2D767A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81788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hapitre fond blanc">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09700" y="3019910"/>
            <a:ext cx="5167770" cy="594247"/>
          </a:xfrm>
          <a:prstGeom prst="rect">
            <a:avLst/>
          </a:prstGeom>
          <a:solidFill>
            <a:schemeClr val="accent1"/>
          </a:solidFill>
        </p:spPr>
        <p:txBody>
          <a:bodyPr wrap="square" lIns="180000" tIns="72000" rIns="180000" bIns="72000" anchor="ctr" anchorCtr="0">
            <a:spAutoFit/>
          </a:bodyPr>
          <a:lstStyle>
            <a:lvl1pPr algn="l">
              <a:lnSpc>
                <a:spcPts val="3500"/>
              </a:lnSpc>
              <a:defRPr sz="3600" cap="none" baseline="0">
                <a:solidFill>
                  <a:schemeClr val="bg1"/>
                </a:solidFill>
              </a:defRPr>
            </a:lvl1pPr>
          </a:lstStyle>
          <a:p>
            <a:r>
              <a:rPr lang="fr-FR" dirty="0"/>
              <a:t>Titre du chapitre</a:t>
            </a: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pic>
        <p:nvPicPr>
          <p:cNvPr id="6" name="Graphique 5" descr="Point d’insertion vers la droite avec un remplissage uni">
            <a:extLst>
              <a:ext uri="{FF2B5EF4-FFF2-40B4-BE49-F238E27FC236}">
                <a16:creationId xmlns:a16="http://schemas.microsoft.com/office/drawing/2014/main" id="{00FC9D27-7BA3-4E52-BCDB-4B19C929720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826192" y="2859833"/>
            <a:ext cx="914400" cy="914400"/>
          </a:xfrm>
          <a:prstGeom prst="rect">
            <a:avLst/>
          </a:prstGeom>
        </p:spPr>
      </p:pic>
      <p:pic>
        <p:nvPicPr>
          <p:cNvPr id="8" name="Image 7">
            <a:extLst>
              <a:ext uri="{FF2B5EF4-FFF2-40B4-BE49-F238E27FC236}">
                <a16:creationId xmlns:a16="http://schemas.microsoft.com/office/drawing/2014/main" id="{3C0CC4C3-FA63-4659-ABF3-A55040D01EB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01916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simple sur une colonn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54043" y="1612593"/>
            <a:ext cx="10860880" cy="2811463"/>
          </a:xfrm>
          <a:prstGeom prst="rect">
            <a:avLst/>
          </a:prstGeom>
        </p:spPr>
        <p:txBody>
          <a:bodyPr/>
          <a:lstStyle>
            <a:lvl1pPr marL="0" indent="0">
              <a:lnSpc>
                <a:spcPct val="100000"/>
              </a:lnSpc>
              <a:buNone/>
              <a:defRPr sz="2800">
                <a:solidFill>
                  <a:srgbClr val="EF7757"/>
                </a:solidFill>
              </a:defRPr>
            </a:lvl1pPr>
            <a:lvl2pPr marL="180000" indent="0">
              <a:lnSpc>
                <a:spcPct val="100000"/>
              </a:lnSpc>
              <a:buNone/>
              <a:defRPr>
                <a:solidFill>
                  <a:srgbClr val="292574"/>
                </a:solidFill>
              </a:defRPr>
            </a:lvl2pPr>
            <a:lvl3pPr marL="360000" indent="0">
              <a:lnSpc>
                <a:spcPct val="100000"/>
              </a:lnSpc>
              <a:buNone/>
              <a:defRPr>
                <a:solidFill>
                  <a:srgbClr val="292574"/>
                </a:solidFill>
              </a:defRPr>
            </a:lvl3pPr>
            <a:lvl4pPr marL="540000" indent="0">
              <a:lnSpc>
                <a:spcPct val="100000"/>
              </a:lnSpc>
              <a:buNone/>
              <a:defRPr>
                <a:solidFill>
                  <a:srgbClr val="292574"/>
                </a:solidFill>
              </a:defRPr>
            </a:lvl4pPr>
            <a:lvl5pPr marL="720000" indent="0">
              <a:lnSpc>
                <a:spcPct val="100000"/>
              </a:lnSpc>
              <a:buNone/>
              <a:defRPr sz="16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8B479C3-5E68-45D9-945F-2499EEDFDF5F}"/>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CD06037B-E71F-4A60-B852-4FA0FC368640}"/>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3" name="Image 12">
            <a:extLst>
              <a:ext uri="{FF2B5EF4-FFF2-40B4-BE49-F238E27FC236}">
                <a16:creationId xmlns:a16="http://schemas.microsoft.com/office/drawing/2014/main" id="{CC08F994-05C0-4FEA-974E-BC09854DF08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849380212"/>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185561"/>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67" r:id="rId5"/>
    <p:sldLayoutId id="2147483655" r:id="rId6"/>
    <p:sldLayoutId id="2147483664" r:id="rId7"/>
    <p:sldLayoutId id="2147483668" r:id="rId8"/>
    <p:sldLayoutId id="2147483652" r:id="rId9"/>
    <p:sldLayoutId id="2147483666" r:id="rId10"/>
    <p:sldLayoutId id="2147483657" r:id="rId11"/>
    <p:sldLayoutId id="2147483661" r:id="rId12"/>
    <p:sldLayoutId id="2147483658" r:id="rId13"/>
    <p:sldLayoutId id="2147483659" r:id="rId14"/>
    <p:sldLayoutId id="2147483663" r:id="rId15"/>
    <p:sldLayoutId id="2147483660" r:id="rId16"/>
    <p:sldLayoutId id="2147483662" r:id="rId17"/>
    <p:sldLayoutId id="2147483665"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355CE5A-65EF-45BB-BF00-59269AE7B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ECCC687-5C39-4C8B-8E8B-472D08CD2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E9AFBE5-1035-490E-AE94-19C46EFCC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813878A5-EA53-4493-894E-C7B2732B93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3EBE8A1-E0B4-47E4-811F-8B086186A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9981F-F834-4EDD-9511-6D863C6072B6}" type="slidenum">
              <a:rPr lang="fr-FR" smtClean="0"/>
              <a:t>‹N°›</a:t>
            </a:fld>
            <a:endParaRPr lang="fr-FR"/>
          </a:p>
        </p:txBody>
      </p:sp>
    </p:spTree>
    <p:extLst>
      <p:ext uri="{BB962C8B-B14F-4D97-AF65-F5344CB8AC3E}">
        <p14:creationId xmlns:p14="http://schemas.microsoft.com/office/powerpoint/2010/main" val="402778636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162BD6-F53A-4608-BD96-09165C95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1782178-A765-49CC-89E3-EC5F6818D0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7E9602-EA1C-4A7E-B9EB-9EB180E1A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E75C747E-7A55-4FB0-82BE-3FD9CBCF4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E0B4171-90A5-41E9-A417-1ABF925588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AEF473-9E0E-40E7-B238-9615F5BB1EB8}" type="slidenum">
              <a:rPr lang="fr-FR" smtClean="0"/>
              <a:t>‹N°›</a:t>
            </a:fld>
            <a:endParaRPr lang="fr-FR"/>
          </a:p>
        </p:txBody>
      </p:sp>
    </p:spTree>
    <p:extLst>
      <p:ext uri="{BB962C8B-B14F-4D97-AF65-F5344CB8AC3E}">
        <p14:creationId xmlns:p14="http://schemas.microsoft.com/office/powerpoint/2010/main" val="212450910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05C56E7-4159-45FC-997A-629AAD28EC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5F5CB23-E275-45BC-AE47-5EF00AE21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46272A-C45F-4B6C-99C5-2829FF0158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B14376D9-0BEA-4145-9E16-7E524B268E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CFBC4BB-8C43-4130-8CE4-6718F45F7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08C0A-83EF-4BC4-803F-1A45148FBF15}" type="slidenum">
              <a:rPr lang="fr-FR" smtClean="0"/>
              <a:t>‹N°›</a:t>
            </a:fld>
            <a:endParaRPr lang="fr-FR"/>
          </a:p>
        </p:txBody>
      </p:sp>
    </p:spTree>
    <p:extLst>
      <p:ext uri="{BB962C8B-B14F-4D97-AF65-F5344CB8AC3E}">
        <p14:creationId xmlns:p14="http://schemas.microsoft.com/office/powerpoint/2010/main" val="78823975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cnigfr/schema-friches/blob/main/schema.json" TargetMode="Externa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ata.gouv.fr/fr/datasets/sites-references-dans-cartofriches/"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CEREMA/cartofriches"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mailto:sthureau@cerema.fr" TargetMode="External"/><Relationship Id="rId4" Type="http://schemas.openxmlformats.org/officeDocument/2006/relationships/hyperlink" Target="mailto:Nicolas.Pele@cerema.f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legifrance.gouv.fr/jorf/article_jo/JORFARTI000043957221#:~:text=%C2%AB%20L'artificialisation%20est%20d%C3%A9finie%20comme,son%20occupation%20ou%20son%20usage."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44E445-5E17-4F5C-9B3B-75A4F6E517A9}"/>
              </a:ext>
            </a:extLst>
          </p:cNvPr>
          <p:cNvSpPr>
            <a:spLocks noGrp="1"/>
          </p:cNvSpPr>
          <p:nvPr>
            <p:ph type="ctrTitle"/>
          </p:nvPr>
        </p:nvSpPr>
        <p:spPr>
          <a:xfrm>
            <a:off x="1923496" y="2592917"/>
            <a:ext cx="5133924" cy="699404"/>
          </a:xfrm>
        </p:spPr>
        <p:txBody>
          <a:bodyPr/>
          <a:lstStyle/>
          <a:p>
            <a:r>
              <a:rPr lang="fr-FR" dirty="0" smtClean="0"/>
              <a:t>Dataviz challenge</a:t>
            </a:r>
            <a:endParaRPr lang="fr-FR" dirty="0"/>
          </a:p>
        </p:txBody>
      </p:sp>
      <p:sp>
        <p:nvSpPr>
          <p:cNvPr id="3" name="Espace réservé du texte 2">
            <a:extLst>
              <a:ext uri="{FF2B5EF4-FFF2-40B4-BE49-F238E27FC236}">
                <a16:creationId xmlns:a16="http://schemas.microsoft.com/office/drawing/2014/main" id="{055153C5-F79A-40C7-9A6A-F71016D9C21B}"/>
              </a:ext>
            </a:extLst>
          </p:cNvPr>
          <p:cNvSpPr>
            <a:spLocks noGrp="1"/>
          </p:cNvSpPr>
          <p:nvPr>
            <p:ph type="body" sz="quarter" idx="14"/>
          </p:nvPr>
        </p:nvSpPr>
        <p:spPr>
          <a:xfrm>
            <a:off x="1923495" y="3662336"/>
            <a:ext cx="2812904" cy="453183"/>
          </a:xfrm>
        </p:spPr>
        <p:txBody>
          <a:bodyPr/>
          <a:lstStyle/>
          <a:p>
            <a:r>
              <a:rPr lang="fr-FR" dirty="0" smtClean="0"/>
              <a:t>Le projet Cartofriches</a:t>
            </a:r>
            <a:endParaRPr lang="fr-FR" dirty="0"/>
          </a:p>
        </p:txBody>
      </p:sp>
      <p:sp>
        <p:nvSpPr>
          <p:cNvPr id="4" name="Espace réservé du texte 3">
            <a:extLst>
              <a:ext uri="{FF2B5EF4-FFF2-40B4-BE49-F238E27FC236}">
                <a16:creationId xmlns:a16="http://schemas.microsoft.com/office/drawing/2014/main" id="{054CAF10-C988-4E82-B94F-7BCDAD5556BE}"/>
              </a:ext>
            </a:extLst>
          </p:cNvPr>
          <p:cNvSpPr>
            <a:spLocks noGrp="1"/>
          </p:cNvSpPr>
          <p:nvPr>
            <p:ph type="body" sz="quarter" idx="16"/>
          </p:nvPr>
        </p:nvSpPr>
        <p:spPr>
          <a:xfrm>
            <a:off x="1923495" y="4485534"/>
            <a:ext cx="1615461" cy="360850"/>
          </a:xfrm>
        </p:spPr>
        <p:txBody>
          <a:bodyPr/>
          <a:lstStyle/>
          <a:p>
            <a:r>
              <a:rPr lang="fr-FR" dirty="0" smtClean="0"/>
              <a:t>2-3 février 2023</a:t>
            </a:r>
            <a:endParaRPr lang="fr-FR" dirty="0"/>
          </a:p>
        </p:txBody>
      </p:sp>
      <p:pic>
        <p:nvPicPr>
          <p:cNvPr id="5" name="Imag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43217" y="69478"/>
            <a:ext cx="2167128" cy="859319"/>
          </a:xfrm>
          <a:prstGeom prst="rect">
            <a:avLst/>
          </a:prstGeom>
        </p:spPr>
      </p:pic>
    </p:spTree>
    <p:extLst>
      <p:ext uri="{BB962C8B-B14F-4D97-AF65-F5344CB8AC3E}">
        <p14:creationId xmlns:p14="http://schemas.microsoft.com/office/powerpoint/2010/main" val="474619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4042" y="157654"/>
            <a:ext cx="11259422" cy="1169551"/>
          </a:xfrm>
        </p:spPr>
        <p:txBody>
          <a:bodyPr/>
          <a:lstStyle/>
          <a:p>
            <a:r>
              <a:rPr lang="fr-FR" dirty="0" smtClean="0"/>
              <a:t>Où trouver des données sur les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10</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ZoneTexte 5">
            <a:extLst>
              <a:ext uri="{FF2B5EF4-FFF2-40B4-BE49-F238E27FC236}">
                <a16:creationId xmlns:a16="http://schemas.microsoft.com/office/drawing/2014/main" id="{85ECBB83-DF8D-4A2E-9F2C-25D9CFA10724}"/>
              </a:ext>
            </a:extLst>
          </p:cNvPr>
          <p:cNvSpPr txBox="1"/>
          <p:nvPr/>
        </p:nvSpPr>
        <p:spPr>
          <a:xfrm>
            <a:off x="604109" y="1805372"/>
            <a:ext cx="10860880" cy="3108543"/>
          </a:xfrm>
          <a:prstGeom prst="rect">
            <a:avLst/>
          </a:prstGeom>
          <a:noFill/>
        </p:spPr>
        <p:txBody>
          <a:bodyPr wrap="square">
            <a:spAutoFit/>
          </a:bodyPr>
          <a:lstStyle/>
          <a:p>
            <a:pPr marL="457200" indent="-457200">
              <a:buFont typeface="+mj-lt"/>
              <a:buAutoNum type="arabicPeriod"/>
            </a:pPr>
            <a:r>
              <a:rPr lang="fr-FR" sz="2400" dirty="0" smtClean="0">
                <a:solidFill>
                  <a:srgbClr val="292574"/>
                </a:solidFill>
              </a:rPr>
              <a:t>Sites et sols pollués : BASIAS et BASOL</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smtClean="0">
                <a:solidFill>
                  <a:srgbClr val="292574"/>
                </a:solidFill>
              </a:rPr>
              <a:t>Remontées terrains via des collectivités ou acteurs publics</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smtClean="0">
                <a:solidFill>
                  <a:srgbClr val="292574"/>
                </a:solidFill>
              </a:rPr>
              <a:t>Remontées terrains via des contributeurs (type </a:t>
            </a:r>
            <a:r>
              <a:rPr lang="fr-FR" sz="2400" dirty="0" err="1" smtClean="0">
                <a:solidFill>
                  <a:srgbClr val="292574"/>
                </a:solidFill>
              </a:rPr>
              <a:t>OpenStreetMap</a:t>
            </a:r>
            <a:r>
              <a:rPr lang="fr-FR" sz="2400" dirty="0" smtClean="0">
                <a:solidFill>
                  <a:srgbClr val="292574"/>
                </a:solidFill>
              </a:rPr>
              <a:t>)</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smtClean="0">
                <a:solidFill>
                  <a:srgbClr val="292574"/>
                </a:solidFill>
              </a:rPr>
              <a:t>Autres idées ?</a:t>
            </a:r>
            <a:endParaRPr lang="fr-FR" sz="2400" dirty="0">
              <a:solidFill>
                <a:srgbClr val="292574"/>
              </a:solidFill>
            </a:endParaRPr>
          </a:p>
          <a:p>
            <a:endParaRPr lang="fr-FR" sz="1400" b="1" dirty="0">
              <a:solidFill>
                <a:srgbClr val="292574"/>
              </a:solidFill>
            </a:endParaRPr>
          </a:p>
          <a:p>
            <a:endParaRPr lang="fr-FR" sz="1400" dirty="0"/>
          </a:p>
        </p:txBody>
      </p:sp>
    </p:spTree>
    <p:extLst>
      <p:ext uri="{BB962C8B-B14F-4D97-AF65-F5344CB8AC3E}">
        <p14:creationId xmlns:p14="http://schemas.microsoft.com/office/powerpoint/2010/main" val="2308452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11</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259051" y="1828215"/>
            <a:ext cx="6096000" cy="954107"/>
          </a:xfrm>
          <a:prstGeom prst="rect">
            <a:avLst/>
          </a:prstGeom>
        </p:spPr>
        <p:txBody>
          <a:bodyPr>
            <a:spAutoFit/>
          </a:bodyPr>
          <a:lstStyle/>
          <a:p>
            <a:r>
              <a:rPr lang="fr-FR" sz="2800" dirty="0" smtClean="0">
                <a:solidFill>
                  <a:srgbClr val="292574"/>
                </a:solidFill>
              </a:rPr>
              <a:t>Selon vous, comment caractériser une friche ?</a:t>
            </a:r>
            <a:endParaRPr lang="fr-FR" sz="2800" dirty="0">
              <a:solidFill>
                <a:srgbClr val="292574"/>
              </a:solidFill>
            </a:endParaRPr>
          </a:p>
        </p:txBody>
      </p:sp>
      <p:pic>
        <p:nvPicPr>
          <p:cNvPr id="8" name="Image 7"/>
          <p:cNvPicPr>
            <a:picLocks noChangeAspect="1"/>
          </p:cNvPicPr>
          <p:nvPr/>
        </p:nvPicPr>
        <p:blipFill>
          <a:blip r:embed="rId2"/>
          <a:stretch>
            <a:fillRect/>
          </a:stretch>
        </p:blipFill>
        <p:spPr>
          <a:xfrm>
            <a:off x="2039002" y="1279438"/>
            <a:ext cx="2051663" cy="2051663"/>
          </a:xfrm>
          <a:prstGeom prst="rect">
            <a:avLst/>
          </a:prstGeom>
        </p:spPr>
      </p:pic>
      <p:pic>
        <p:nvPicPr>
          <p:cNvPr id="3" name="Image 2"/>
          <p:cNvPicPr>
            <a:picLocks noChangeAspect="1"/>
          </p:cNvPicPr>
          <p:nvPr/>
        </p:nvPicPr>
        <p:blipFill>
          <a:blip r:embed="rId3"/>
          <a:stretch>
            <a:fillRect/>
          </a:stretch>
        </p:blipFill>
        <p:spPr>
          <a:xfrm>
            <a:off x="3619500" y="3714290"/>
            <a:ext cx="1793748" cy="1565299"/>
          </a:xfrm>
          <a:prstGeom prst="rect">
            <a:avLst/>
          </a:prstGeom>
        </p:spPr>
      </p:pic>
      <p:sp>
        <p:nvSpPr>
          <p:cNvPr id="9" name="Rectangle 8"/>
          <p:cNvSpPr/>
          <p:nvPr/>
        </p:nvSpPr>
        <p:spPr>
          <a:xfrm>
            <a:off x="5413248" y="4057637"/>
            <a:ext cx="6096000" cy="830997"/>
          </a:xfrm>
          <a:prstGeom prst="rect">
            <a:avLst/>
          </a:prstGeom>
        </p:spPr>
        <p:txBody>
          <a:bodyPr>
            <a:spAutoFit/>
          </a:bodyPr>
          <a:lstStyle/>
          <a:p>
            <a:r>
              <a:rPr lang="fr-FR" sz="2800" dirty="0" smtClean="0">
                <a:solidFill>
                  <a:srgbClr val="292574"/>
                </a:solidFill>
              </a:rPr>
              <a:t>Garder en tête les objectifs !</a:t>
            </a:r>
          </a:p>
          <a:p>
            <a:r>
              <a:rPr lang="fr-FR" sz="2000" dirty="0" smtClean="0">
                <a:solidFill>
                  <a:srgbClr val="292574"/>
                </a:solidFill>
              </a:rPr>
              <a:t>(recenser, qualifier et aider à leur reconversion)</a:t>
            </a:r>
            <a:endParaRPr lang="fr-FR" sz="2000" dirty="0">
              <a:solidFill>
                <a:srgbClr val="292574"/>
              </a:solidFill>
            </a:endParaRPr>
          </a:p>
        </p:txBody>
      </p:sp>
    </p:spTree>
    <p:extLst>
      <p:ext uri="{BB962C8B-B14F-4D97-AF65-F5344CB8AC3E}">
        <p14:creationId xmlns:p14="http://schemas.microsoft.com/office/powerpoint/2010/main" val="3586304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12</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2" y="1661334"/>
            <a:ext cx="10930238" cy="4708981"/>
          </a:xfrm>
          <a:prstGeom prst="rect">
            <a:avLst/>
          </a:prstGeom>
        </p:spPr>
        <p:txBody>
          <a:bodyPr wrap="square">
            <a:spAutoFit/>
          </a:bodyPr>
          <a:lstStyle/>
          <a:p>
            <a:r>
              <a:rPr lang="fr-FR" sz="2000" b="1" dirty="0" smtClean="0">
                <a:solidFill>
                  <a:srgbClr val="292574"/>
                </a:solidFill>
              </a:rPr>
              <a:t>Décrire le bâti sur la friche : </a:t>
            </a:r>
          </a:p>
          <a:p>
            <a:r>
              <a:rPr lang="fr-FR" sz="2000" dirty="0" smtClean="0">
                <a:solidFill>
                  <a:srgbClr val="292574"/>
                </a:solidFill>
              </a:rPr>
              <a:t>présence de bâtis, leur nombre, leur état, quelle ancienne activité ?</a:t>
            </a:r>
          </a:p>
          <a:p>
            <a:endParaRPr lang="fr-FR" sz="2000" dirty="0">
              <a:solidFill>
                <a:srgbClr val="292574"/>
              </a:solidFill>
            </a:endParaRPr>
          </a:p>
          <a:p>
            <a:r>
              <a:rPr lang="fr-FR" sz="2000" b="1" dirty="0" smtClean="0">
                <a:solidFill>
                  <a:srgbClr val="292574"/>
                </a:solidFill>
              </a:rPr>
              <a:t>Décrire la propriété de la friche :</a:t>
            </a:r>
          </a:p>
          <a:p>
            <a:r>
              <a:rPr lang="fr-FR" sz="2000" dirty="0" smtClean="0">
                <a:solidFill>
                  <a:srgbClr val="292574"/>
                </a:solidFill>
              </a:rPr>
              <a:t>À qui appartient-elle ? </a:t>
            </a:r>
          </a:p>
          <a:p>
            <a:endParaRPr lang="fr-FR" sz="2000" dirty="0">
              <a:solidFill>
                <a:srgbClr val="292574"/>
              </a:solidFill>
            </a:endParaRPr>
          </a:p>
          <a:p>
            <a:r>
              <a:rPr lang="fr-FR" sz="2000" b="1" dirty="0" smtClean="0">
                <a:solidFill>
                  <a:srgbClr val="292574"/>
                </a:solidFill>
              </a:rPr>
              <a:t>Est-ce qu’il y a un projet en cours ? </a:t>
            </a:r>
          </a:p>
          <a:p>
            <a:endParaRPr lang="fr-FR" sz="2000" dirty="0">
              <a:solidFill>
                <a:srgbClr val="292574"/>
              </a:solidFill>
            </a:endParaRPr>
          </a:p>
          <a:p>
            <a:r>
              <a:rPr lang="fr-FR" sz="2000" b="1" dirty="0" smtClean="0">
                <a:solidFill>
                  <a:srgbClr val="292574"/>
                </a:solidFill>
              </a:rPr>
              <a:t>Décrire la localisation de la friche : </a:t>
            </a:r>
          </a:p>
          <a:p>
            <a:r>
              <a:rPr lang="fr-FR" sz="2000" dirty="0" smtClean="0">
                <a:solidFill>
                  <a:srgbClr val="292574"/>
                </a:solidFill>
              </a:rPr>
              <a:t>Commune, adresse, longitude/latitude, listes de parcelles qui compose la friche ?</a:t>
            </a:r>
          </a:p>
          <a:p>
            <a:r>
              <a:rPr lang="fr-FR" sz="2000" dirty="0" smtClean="0">
                <a:solidFill>
                  <a:srgbClr val="292574"/>
                </a:solidFill>
              </a:rPr>
              <a:t>Surface ?</a:t>
            </a:r>
          </a:p>
          <a:p>
            <a:endParaRPr lang="fr-FR" sz="2000" dirty="0">
              <a:solidFill>
                <a:srgbClr val="292574"/>
              </a:solidFill>
            </a:endParaRPr>
          </a:p>
          <a:p>
            <a:r>
              <a:rPr lang="fr-FR" sz="2000" b="1" dirty="0" smtClean="0">
                <a:solidFill>
                  <a:srgbClr val="292574"/>
                </a:solidFill>
              </a:rPr>
              <a:t>Décrire l’état du sol de la friche : </a:t>
            </a:r>
          </a:p>
          <a:p>
            <a:r>
              <a:rPr lang="fr-FR" sz="2000" dirty="0">
                <a:solidFill>
                  <a:srgbClr val="292574"/>
                </a:solidFill>
              </a:rPr>
              <a:t>P</a:t>
            </a:r>
            <a:r>
              <a:rPr lang="fr-FR" sz="2000" dirty="0" smtClean="0">
                <a:solidFill>
                  <a:srgbClr val="292574"/>
                </a:solidFill>
              </a:rPr>
              <a:t>résence de pollution éventuelle, de quelle nature ? </a:t>
            </a:r>
          </a:p>
          <a:p>
            <a:endParaRPr lang="fr-FR" sz="2000" b="1" dirty="0" smtClean="0">
              <a:solidFill>
                <a:schemeClr val="accent1"/>
              </a:solidFill>
            </a:endParaRPr>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La friche en elle-même</a:t>
            </a:r>
            <a:endParaRPr lang="fr-FR" sz="2800" b="1" dirty="0">
              <a:solidFill>
                <a:srgbClr val="292574"/>
              </a:solidFill>
            </a:endParaRPr>
          </a:p>
        </p:txBody>
      </p:sp>
    </p:spTree>
    <p:extLst>
      <p:ext uri="{BB962C8B-B14F-4D97-AF65-F5344CB8AC3E}">
        <p14:creationId xmlns:p14="http://schemas.microsoft.com/office/powerpoint/2010/main" val="2147135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13</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Données contextuelles</a:t>
            </a:r>
            <a:endParaRPr lang="fr-FR" sz="2800" b="1" dirty="0">
              <a:solidFill>
                <a:srgbClr val="292574"/>
              </a:solidFill>
            </a:endParaRPr>
          </a:p>
        </p:txBody>
      </p:sp>
      <p:sp>
        <p:nvSpPr>
          <p:cNvPr id="8" name="Rectangle 7"/>
          <p:cNvSpPr/>
          <p:nvPr/>
        </p:nvSpPr>
        <p:spPr>
          <a:xfrm>
            <a:off x="454042" y="1719578"/>
            <a:ext cx="10930238" cy="2308324"/>
          </a:xfrm>
          <a:prstGeom prst="rect">
            <a:avLst/>
          </a:prstGeom>
        </p:spPr>
        <p:txBody>
          <a:bodyPr wrap="square">
            <a:spAutoFit/>
          </a:bodyPr>
          <a:lstStyle/>
          <a:p>
            <a:r>
              <a:rPr lang="fr-FR" sz="2400" b="1" dirty="0" smtClean="0">
                <a:solidFill>
                  <a:schemeClr val="accent1"/>
                </a:solidFill>
              </a:rPr>
              <a:t>Il faut caractériser la friche, mais également son environnement !</a:t>
            </a:r>
          </a:p>
          <a:p>
            <a:r>
              <a:rPr lang="fr-FR" sz="2400" dirty="0" smtClean="0">
                <a:solidFill>
                  <a:srgbClr val="292574"/>
                </a:solidFill>
              </a:rPr>
              <a:t>Zonage du PLU ? </a:t>
            </a:r>
          </a:p>
          <a:p>
            <a:r>
              <a:rPr lang="fr-FR" sz="2400" dirty="0" smtClean="0">
                <a:solidFill>
                  <a:srgbClr val="292574"/>
                </a:solidFill>
              </a:rPr>
              <a:t>Proximité aux transports ? </a:t>
            </a:r>
            <a:endParaRPr lang="fr-FR" sz="2400" dirty="0" smtClean="0">
              <a:solidFill>
                <a:srgbClr val="292574"/>
              </a:solidFill>
            </a:endParaRPr>
          </a:p>
          <a:p>
            <a:r>
              <a:rPr lang="fr-FR" sz="2400" dirty="0" smtClean="0">
                <a:solidFill>
                  <a:srgbClr val="292574"/>
                </a:solidFill>
              </a:rPr>
              <a:t>Proximité au centre-ville ?</a:t>
            </a:r>
            <a:endParaRPr lang="fr-FR" sz="2400" dirty="0" smtClean="0">
              <a:solidFill>
                <a:srgbClr val="292574"/>
              </a:solidFill>
            </a:endParaRPr>
          </a:p>
          <a:p>
            <a:endParaRPr lang="fr-FR" sz="2400" b="1" dirty="0">
              <a:solidFill>
                <a:schemeClr val="accent1"/>
              </a:solidFill>
            </a:endParaRPr>
          </a:p>
          <a:p>
            <a:endParaRPr lang="fr-FR" sz="2400" dirty="0" smtClean="0">
              <a:solidFill>
                <a:srgbClr val="002060"/>
              </a:solidFill>
            </a:endParaRPr>
          </a:p>
        </p:txBody>
      </p:sp>
      <p:sp>
        <p:nvSpPr>
          <p:cNvPr id="9" name="Rectangle 8"/>
          <p:cNvSpPr/>
          <p:nvPr/>
        </p:nvSpPr>
        <p:spPr>
          <a:xfrm>
            <a:off x="454042" y="3950620"/>
            <a:ext cx="10930238" cy="1569660"/>
          </a:xfrm>
          <a:prstGeom prst="rect">
            <a:avLst/>
          </a:prstGeom>
        </p:spPr>
        <p:txBody>
          <a:bodyPr wrap="square">
            <a:spAutoFit/>
          </a:bodyPr>
          <a:lstStyle/>
          <a:p>
            <a:r>
              <a:rPr lang="fr-FR" sz="2400" b="1" dirty="0" smtClean="0">
                <a:solidFill>
                  <a:schemeClr val="accent1"/>
                </a:solidFill>
              </a:rPr>
              <a:t>Il faut également aider à sa reconversion :</a:t>
            </a:r>
          </a:p>
          <a:p>
            <a:r>
              <a:rPr lang="fr-FR" sz="2400" dirty="0" smtClean="0">
                <a:solidFill>
                  <a:srgbClr val="292574"/>
                </a:solidFill>
              </a:rPr>
              <a:t>Donner un </a:t>
            </a:r>
            <a:r>
              <a:rPr lang="fr-FR" sz="2400" dirty="0" smtClean="0">
                <a:solidFill>
                  <a:srgbClr val="292574"/>
                </a:solidFill>
              </a:rPr>
              <a:t>contact !</a:t>
            </a:r>
            <a:endParaRPr lang="fr-FR" sz="2400" dirty="0" smtClean="0">
              <a:solidFill>
                <a:srgbClr val="292574"/>
              </a:solidFill>
            </a:endParaRPr>
          </a:p>
          <a:p>
            <a:endParaRPr lang="fr-FR" sz="2400" b="1" dirty="0">
              <a:solidFill>
                <a:schemeClr val="accent1"/>
              </a:solidFill>
            </a:endParaRPr>
          </a:p>
          <a:p>
            <a:endParaRPr lang="fr-FR" sz="2400" dirty="0" smtClean="0">
              <a:solidFill>
                <a:srgbClr val="002060"/>
              </a:solidFill>
            </a:endParaRPr>
          </a:p>
        </p:txBody>
      </p:sp>
    </p:spTree>
    <p:extLst>
      <p:ext uri="{BB962C8B-B14F-4D97-AF65-F5344CB8AC3E}">
        <p14:creationId xmlns:p14="http://schemas.microsoft.com/office/powerpoint/2010/main" val="3607073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14</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besoin d’un standard</a:t>
            </a:r>
            <a:endParaRPr lang="fr-FR" sz="2800" b="1" dirty="0">
              <a:solidFill>
                <a:srgbClr val="292574"/>
              </a:solidFill>
            </a:endParaRPr>
          </a:p>
        </p:txBody>
      </p:sp>
      <p:sp>
        <p:nvSpPr>
          <p:cNvPr id="8" name="Rectangle 7"/>
          <p:cNvSpPr/>
          <p:nvPr/>
        </p:nvSpPr>
        <p:spPr>
          <a:xfrm>
            <a:off x="454042" y="1867050"/>
            <a:ext cx="10930238" cy="4524315"/>
          </a:xfrm>
          <a:prstGeom prst="rect">
            <a:avLst/>
          </a:prstGeom>
        </p:spPr>
        <p:txBody>
          <a:bodyPr wrap="square">
            <a:spAutoFit/>
          </a:bodyPr>
          <a:lstStyle/>
          <a:p>
            <a:r>
              <a:rPr lang="fr-FR" sz="2400" b="1" dirty="0" smtClean="0">
                <a:solidFill>
                  <a:srgbClr val="292574"/>
                </a:solidFill>
              </a:rPr>
              <a:t>2 grands objectifs : </a:t>
            </a:r>
          </a:p>
          <a:p>
            <a:endParaRPr lang="fr-FR" sz="2400" dirty="0">
              <a:solidFill>
                <a:srgbClr val="292574"/>
              </a:solidFill>
            </a:endParaRPr>
          </a:p>
          <a:p>
            <a:pPr marL="457200" indent="-457200">
              <a:buFont typeface="+mj-lt"/>
              <a:buAutoNum type="arabicPeriod"/>
            </a:pPr>
            <a:r>
              <a:rPr lang="fr-FR" sz="2400" dirty="0" smtClean="0">
                <a:solidFill>
                  <a:srgbClr val="292574"/>
                </a:solidFill>
              </a:rPr>
              <a:t>Uniformiser </a:t>
            </a:r>
            <a:r>
              <a:rPr lang="fr-FR" sz="2400" dirty="0" smtClean="0">
                <a:solidFill>
                  <a:srgbClr val="292574"/>
                </a:solidFill>
              </a:rPr>
              <a:t>les retours des observatoires locaux </a:t>
            </a:r>
            <a:r>
              <a:rPr lang="fr-FR" sz="2400" dirty="0" smtClean="0">
                <a:solidFill>
                  <a:srgbClr val="292574"/>
                </a:solidFill>
              </a:rPr>
              <a:t>et faciliter le recensement</a:t>
            </a:r>
          </a:p>
          <a:p>
            <a:pPr marL="457200" indent="-457200">
              <a:buFont typeface="+mj-lt"/>
              <a:buAutoNum type="arabicPeriod"/>
            </a:pPr>
            <a:r>
              <a:rPr lang="fr-FR" sz="2400" dirty="0" smtClean="0">
                <a:solidFill>
                  <a:srgbClr val="292574"/>
                </a:solidFill>
              </a:rPr>
              <a:t>Aider </a:t>
            </a:r>
            <a:r>
              <a:rPr lang="fr-FR" sz="2400" dirty="0" smtClean="0">
                <a:solidFill>
                  <a:srgbClr val="292574"/>
                </a:solidFill>
              </a:rPr>
              <a:t>les observatoires locaux de friches à se </a:t>
            </a:r>
            <a:r>
              <a:rPr lang="fr-FR" sz="2400" dirty="0" smtClean="0">
                <a:solidFill>
                  <a:srgbClr val="292574"/>
                </a:solidFill>
              </a:rPr>
              <a:t>monter</a:t>
            </a:r>
            <a:endParaRPr lang="fr-FR" sz="2400" dirty="0" smtClean="0">
              <a:solidFill>
                <a:srgbClr val="292574"/>
              </a:solidFill>
            </a:endParaRPr>
          </a:p>
          <a:p>
            <a:endParaRPr lang="fr-FR" sz="2400" dirty="0">
              <a:solidFill>
                <a:srgbClr val="292574"/>
              </a:solidFill>
            </a:endParaRPr>
          </a:p>
          <a:p>
            <a:r>
              <a:rPr lang="fr-FR" sz="2400" b="1" dirty="0" smtClean="0">
                <a:solidFill>
                  <a:srgbClr val="292574"/>
                </a:solidFill>
                <a:sym typeface="Wingdings" panose="05000000000000000000" pitchFamily="2" charset="2"/>
              </a:rPr>
              <a:t>Proposer une structure commune pour qualifier une friche : </a:t>
            </a:r>
          </a:p>
          <a:p>
            <a:pPr marL="800100" lvl="1" indent="-342900">
              <a:buFont typeface="Wingdings" panose="05000000000000000000" pitchFamily="2" charset="2"/>
              <a:buChar char="à"/>
            </a:pPr>
            <a:r>
              <a:rPr lang="fr-FR" sz="2400" dirty="0" smtClean="0">
                <a:solidFill>
                  <a:srgbClr val="292574"/>
                </a:solidFill>
                <a:sym typeface="Wingdings" panose="05000000000000000000" pitchFamily="2" charset="2"/>
              </a:rPr>
              <a:t>Des champs obligatoires</a:t>
            </a:r>
          </a:p>
          <a:p>
            <a:pPr marL="800100" lvl="1" indent="-342900">
              <a:buFont typeface="Wingdings" panose="05000000000000000000" pitchFamily="2" charset="2"/>
              <a:buChar char="à"/>
            </a:pPr>
            <a:r>
              <a:rPr lang="fr-FR" sz="2400" dirty="0" smtClean="0">
                <a:solidFill>
                  <a:srgbClr val="292574"/>
                </a:solidFill>
                <a:sym typeface="Wingdings" panose="05000000000000000000" pitchFamily="2" charset="2"/>
              </a:rPr>
              <a:t>Des champs optionnels</a:t>
            </a:r>
          </a:p>
          <a:p>
            <a:pPr marL="800100" lvl="1" indent="-342900">
              <a:buFont typeface="Wingdings" panose="05000000000000000000" pitchFamily="2" charset="2"/>
              <a:buChar char="à"/>
            </a:pPr>
            <a:r>
              <a:rPr lang="fr-FR" sz="2400" dirty="0" smtClean="0">
                <a:solidFill>
                  <a:srgbClr val="292574"/>
                </a:solidFill>
                <a:sym typeface="Wingdings" panose="05000000000000000000" pitchFamily="2" charset="2"/>
              </a:rPr>
              <a:t>À l’intérieur de chaque </a:t>
            </a:r>
            <a:r>
              <a:rPr lang="fr-FR" sz="2400" dirty="0" smtClean="0">
                <a:solidFill>
                  <a:srgbClr val="292574"/>
                </a:solidFill>
                <a:sym typeface="Wingdings" panose="05000000000000000000" pitchFamily="2" charset="2"/>
              </a:rPr>
              <a:t>champ, </a:t>
            </a:r>
            <a:r>
              <a:rPr lang="fr-FR" sz="2400" dirty="0" smtClean="0">
                <a:solidFill>
                  <a:srgbClr val="292574"/>
                </a:solidFill>
                <a:sym typeface="Wingdings" panose="05000000000000000000" pitchFamily="2" charset="2"/>
              </a:rPr>
              <a:t>une liste de </a:t>
            </a:r>
            <a:r>
              <a:rPr lang="fr-FR" sz="2400" dirty="0" smtClean="0">
                <a:solidFill>
                  <a:srgbClr val="292574"/>
                </a:solidFill>
                <a:sym typeface="Wingdings" panose="05000000000000000000" pitchFamily="2" charset="2"/>
              </a:rPr>
              <a:t>modalités et un format</a:t>
            </a:r>
            <a:endParaRPr lang="fr-FR" sz="2400" dirty="0" smtClean="0">
              <a:solidFill>
                <a:srgbClr val="292574"/>
              </a:solidFill>
            </a:endParaRPr>
          </a:p>
          <a:p>
            <a:endParaRPr lang="fr-FR" sz="2400" b="1" dirty="0" smtClean="0">
              <a:solidFill>
                <a:schemeClr val="accent1"/>
              </a:solidFill>
            </a:endParaRPr>
          </a:p>
          <a:p>
            <a:endParaRPr lang="fr-FR" sz="2400" b="1" dirty="0">
              <a:solidFill>
                <a:schemeClr val="accent1"/>
              </a:solidFill>
            </a:endParaRPr>
          </a:p>
          <a:p>
            <a:endParaRPr lang="fr-FR" sz="2400" dirty="0" smtClean="0">
              <a:solidFill>
                <a:srgbClr val="002060"/>
              </a:solidFill>
            </a:endParaRPr>
          </a:p>
        </p:txBody>
      </p:sp>
    </p:spTree>
    <p:extLst>
      <p:ext uri="{BB962C8B-B14F-4D97-AF65-F5344CB8AC3E}">
        <p14:creationId xmlns:p14="http://schemas.microsoft.com/office/powerpoint/2010/main" val="2280233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15</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besoin d’un standard</a:t>
            </a:r>
            <a:endParaRPr lang="fr-FR" sz="2800" b="1" dirty="0">
              <a:solidFill>
                <a:srgbClr val="292574"/>
              </a:solidFill>
            </a:endParaRPr>
          </a:p>
        </p:txBody>
      </p:sp>
      <p:sp>
        <p:nvSpPr>
          <p:cNvPr id="3" name="Rectangle 2"/>
          <p:cNvSpPr/>
          <p:nvPr/>
        </p:nvSpPr>
        <p:spPr>
          <a:xfrm>
            <a:off x="454042" y="1485008"/>
            <a:ext cx="10137648" cy="369332"/>
          </a:xfrm>
          <a:prstGeom prst="rect">
            <a:avLst/>
          </a:prstGeom>
        </p:spPr>
        <p:txBody>
          <a:bodyPr wrap="square">
            <a:spAutoFit/>
          </a:bodyPr>
          <a:lstStyle/>
          <a:p>
            <a:r>
              <a:rPr lang="fr-FR" dirty="0">
                <a:hlinkClick r:id="rId2"/>
              </a:rPr>
              <a:t>https://</a:t>
            </a:r>
            <a:r>
              <a:rPr lang="fr-FR" dirty="0" smtClean="0">
                <a:hlinkClick r:id="rId2"/>
              </a:rPr>
              <a:t>github.com/cnigfr/schema-friches/blob/main/schema.json</a:t>
            </a:r>
            <a:r>
              <a:rPr lang="fr-FR" dirty="0" smtClean="0"/>
              <a:t> </a:t>
            </a:r>
            <a:endParaRPr lang="fr-FR" dirty="0"/>
          </a:p>
        </p:txBody>
      </p:sp>
      <p:pic>
        <p:nvPicPr>
          <p:cNvPr id="4" name="Image 3"/>
          <p:cNvPicPr>
            <a:picLocks noChangeAspect="1"/>
          </p:cNvPicPr>
          <p:nvPr/>
        </p:nvPicPr>
        <p:blipFill rotWithShape="1">
          <a:blip r:embed="rId3"/>
          <a:srcRect b="3911"/>
          <a:stretch/>
        </p:blipFill>
        <p:spPr>
          <a:xfrm>
            <a:off x="795472" y="1854340"/>
            <a:ext cx="3904543" cy="4228037"/>
          </a:xfrm>
          <a:prstGeom prst="rect">
            <a:avLst/>
          </a:prstGeom>
        </p:spPr>
      </p:pic>
      <p:pic>
        <p:nvPicPr>
          <p:cNvPr id="8" name="Image 7"/>
          <p:cNvPicPr>
            <a:picLocks noChangeAspect="1"/>
          </p:cNvPicPr>
          <p:nvPr/>
        </p:nvPicPr>
        <p:blipFill>
          <a:blip r:embed="rId4"/>
          <a:stretch>
            <a:fillRect/>
          </a:stretch>
        </p:blipFill>
        <p:spPr>
          <a:xfrm>
            <a:off x="5075475" y="2359269"/>
            <a:ext cx="6239447" cy="2839158"/>
          </a:xfrm>
          <a:prstGeom prst="rect">
            <a:avLst/>
          </a:prstGeom>
        </p:spPr>
      </p:pic>
    </p:spTree>
    <p:extLst>
      <p:ext uri="{BB962C8B-B14F-4D97-AF65-F5344CB8AC3E}">
        <p14:creationId xmlns:p14="http://schemas.microsoft.com/office/powerpoint/2010/main" val="2286454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est fabriquée la donnée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16</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pic>
        <p:nvPicPr>
          <p:cNvPr id="3" name="Image 2"/>
          <p:cNvPicPr>
            <a:picLocks noChangeAspect="1"/>
          </p:cNvPicPr>
          <p:nvPr/>
        </p:nvPicPr>
        <p:blipFill>
          <a:blip r:embed="rId2"/>
          <a:stretch>
            <a:fillRect/>
          </a:stretch>
        </p:blipFill>
        <p:spPr>
          <a:xfrm>
            <a:off x="1623302" y="2723630"/>
            <a:ext cx="1008403" cy="1008403"/>
          </a:xfrm>
          <a:prstGeom prst="rect">
            <a:avLst/>
          </a:prstGeom>
        </p:spPr>
      </p:pic>
      <p:pic>
        <p:nvPicPr>
          <p:cNvPr id="4" name="Image 3"/>
          <p:cNvPicPr>
            <a:picLocks noChangeAspect="1"/>
          </p:cNvPicPr>
          <p:nvPr/>
        </p:nvPicPr>
        <p:blipFill>
          <a:blip r:embed="rId3"/>
          <a:stretch>
            <a:fillRect/>
          </a:stretch>
        </p:blipFill>
        <p:spPr>
          <a:xfrm>
            <a:off x="4648917" y="2640874"/>
            <a:ext cx="1459375" cy="1173913"/>
          </a:xfrm>
          <a:prstGeom prst="rect">
            <a:avLst/>
          </a:prstGeom>
        </p:spPr>
      </p:pic>
      <p:sp>
        <p:nvSpPr>
          <p:cNvPr id="6" name="Flèche droite 5"/>
          <p:cNvSpPr/>
          <p:nvPr/>
        </p:nvSpPr>
        <p:spPr>
          <a:xfrm>
            <a:off x="2908791" y="3154675"/>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7"/>
          <p:cNvSpPr/>
          <p:nvPr/>
        </p:nvSpPr>
        <p:spPr>
          <a:xfrm>
            <a:off x="6396546" y="3154675"/>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a:stretch>
            <a:fillRect/>
          </a:stretch>
        </p:blipFill>
        <p:spPr>
          <a:xfrm>
            <a:off x="1623302" y="4055606"/>
            <a:ext cx="1008403" cy="1008403"/>
          </a:xfrm>
          <a:prstGeom prst="rect">
            <a:avLst/>
          </a:prstGeom>
        </p:spPr>
      </p:pic>
      <p:pic>
        <p:nvPicPr>
          <p:cNvPr id="10" name="Image 9"/>
          <p:cNvPicPr>
            <a:picLocks noChangeAspect="1"/>
          </p:cNvPicPr>
          <p:nvPr/>
        </p:nvPicPr>
        <p:blipFill>
          <a:blip r:embed="rId2"/>
          <a:stretch>
            <a:fillRect/>
          </a:stretch>
        </p:blipFill>
        <p:spPr>
          <a:xfrm>
            <a:off x="1623302" y="1391654"/>
            <a:ext cx="1008403" cy="1008403"/>
          </a:xfrm>
          <a:prstGeom prst="rect">
            <a:avLst/>
          </a:prstGeom>
        </p:spPr>
      </p:pic>
      <p:sp>
        <p:nvSpPr>
          <p:cNvPr id="11" name="Flèche droite 10"/>
          <p:cNvSpPr/>
          <p:nvPr/>
        </p:nvSpPr>
        <p:spPr>
          <a:xfrm rot="1738406">
            <a:off x="2951621" y="2247365"/>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droite 11"/>
          <p:cNvSpPr/>
          <p:nvPr/>
        </p:nvSpPr>
        <p:spPr>
          <a:xfrm rot="19877830">
            <a:off x="2950371" y="4141441"/>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2"/>
          <a:stretch>
            <a:fillRect/>
          </a:stretch>
        </p:blipFill>
        <p:spPr>
          <a:xfrm>
            <a:off x="8441678" y="2751058"/>
            <a:ext cx="1008403" cy="1008403"/>
          </a:xfrm>
          <a:prstGeom prst="rect">
            <a:avLst/>
          </a:prstGeom>
        </p:spPr>
      </p:pic>
      <p:sp>
        <p:nvSpPr>
          <p:cNvPr id="14" name="ZoneTexte 13"/>
          <p:cNvSpPr txBox="1"/>
          <p:nvPr/>
        </p:nvSpPr>
        <p:spPr>
          <a:xfrm>
            <a:off x="7859586" y="3856302"/>
            <a:ext cx="3236784" cy="369332"/>
          </a:xfrm>
          <a:prstGeom prst="rect">
            <a:avLst/>
          </a:prstGeom>
          <a:noFill/>
        </p:spPr>
        <p:txBody>
          <a:bodyPr wrap="none" rtlCol="0">
            <a:spAutoFit/>
          </a:bodyPr>
          <a:lstStyle/>
          <a:p>
            <a:r>
              <a:rPr lang="fr-FR" dirty="0" smtClean="0"/>
              <a:t>Base de données uniformisée</a:t>
            </a:r>
            <a:endParaRPr lang="fr-FR" dirty="0"/>
          </a:p>
        </p:txBody>
      </p:sp>
      <p:sp>
        <p:nvSpPr>
          <p:cNvPr id="15" name="ZoneTexte 14"/>
          <p:cNvSpPr txBox="1"/>
          <p:nvPr/>
        </p:nvSpPr>
        <p:spPr>
          <a:xfrm>
            <a:off x="4605927" y="3918860"/>
            <a:ext cx="2557110" cy="646331"/>
          </a:xfrm>
          <a:prstGeom prst="rect">
            <a:avLst/>
          </a:prstGeom>
          <a:noFill/>
        </p:spPr>
        <p:txBody>
          <a:bodyPr wrap="none" rtlCol="0">
            <a:spAutoFit/>
          </a:bodyPr>
          <a:lstStyle/>
          <a:p>
            <a:pPr algn="ctr"/>
            <a:r>
              <a:rPr lang="fr-FR" dirty="0" smtClean="0"/>
              <a:t>Stockage et traitement </a:t>
            </a:r>
          </a:p>
          <a:p>
            <a:pPr algn="ctr"/>
            <a:r>
              <a:rPr lang="fr-FR" dirty="0" smtClean="0"/>
              <a:t>de la donnée en SQL</a:t>
            </a:r>
            <a:endParaRPr lang="fr-FR" dirty="0"/>
          </a:p>
        </p:txBody>
      </p:sp>
      <p:sp>
        <p:nvSpPr>
          <p:cNvPr id="16" name="ZoneTexte 15"/>
          <p:cNvSpPr txBox="1"/>
          <p:nvPr/>
        </p:nvSpPr>
        <p:spPr>
          <a:xfrm>
            <a:off x="454042" y="5077330"/>
            <a:ext cx="3636573" cy="646331"/>
          </a:xfrm>
          <a:prstGeom prst="rect">
            <a:avLst/>
          </a:prstGeom>
          <a:noFill/>
        </p:spPr>
        <p:txBody>
          <a:bodyPr wrap="none" rtlCol="0">
            <a:spAutoFit/>
          </a:bodyPr>
          <a:lstStyle/>
          <a:p>
            <a:pPr algn="ctr"/>
            <a:r>
              <a:rPr lang="fr-FR" dirty="0" smtClean="0"/>
              <a:t>Différentes sources de données +</a:t>
            </a:r>
          </a:p>
          <a:p>
            <a:pPr algn="ctr"/>
            <a:r>
              <a:rPr lang="fr-FR" dirty="0" smtClean="0"/>
              <a:t>Ajouts de données contextuelles</a:t>
            </a:r>
            <a:endParaRPr lang="fr-FR" dirty="0"/>
          </a:p>
        </p:txBody>
      </p:sp>
    </p:spTree>
    <p:extLst>
      <p:ext uri="{BB962C8B-B14F-4D97-AF65-F5344CB8AC3E}">
        <p14:creationId xmlns:p14="http://schemas.microsoft.com/office/powerpoint/2010/main" val="1849499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est fabriquée la donnée ?</a:t>
            </a:r>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17</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8955134" cy="523220"/>
          </a:xfrm>
          <a:prstGeom prst="rect">
            <a:avLst/>
          </a:prstGeom>
        </p:spPr>
        <p:txBody>
          <a:bodyPr wrap="square">
            <a:spAutoFit/>
          </a:bodyPr>
          <a:lstStyle/>
          <a:p>
            <a:r>
              <a:rPr lang="fr-FR" sz="2800" b="1" dirty="0">
                <a:solidFill>
                  <a:srgbClr val="292574"/>
                </a:solidFill>
              </a:rPr>
              <a:t>IMPORTANCE DES REMONTÉES LOCALES</a:t>
            </a:r>
          </a:p>
        </p:txBody>
      </p:sp>
      <p:sp>
        <p:nvSpPr>
          <p:cNvPr id="3" name="Rectangle 2"/>
          <p:cNvSpPr/>
          <p:nvPr/>
        </p:nvSpPr>
        <p:spPr>
          <a:xfrm>
            <a:off x="819803" y="1943847"/>
            <a:ext cx="10785848" cy="3662541"/>
          </a:xfrm>
          <a:prstGeom prst="rect">
            <a:avLst/>
          </a:prstGeom>
        </p:spPr>
        <p:txBody>
          <a:bodyPr wrap="square">
            <a:spAutoFit/>
          </a:bodyPr>
          <a:lstStyle/>
          <a:p>
            <a:r>
              <a:rPr lang="fr-FR" sz="2400" b="1" dirty="0" smtClean="0">
                <a:solidFill>
                  <a:srgbClr val="EF7757"/>
                </a:solidFill>
                <a:latin typeface="Arial" panose="020B0604020202020204" pitchFamily="34" charset="0"/>
              </a:rPr>
              <a:t>Sur </a:t>
            </a:r>
            <a:r>
              <a:rPr lang="fr-FR" sz="2400" b="1" dirty="0">
                <a:solidFill>
                  <a:srgbClr val="EF7757"/>
                </a:solidFill>
                <a:latin typeface="Arial" panose="020B0604020202020204" pitchFamily="34" charset="0"/>
              </a:rPr>
              <a:t>le terrain : </a:t>
            </a:r>
            <a:endParaRPr lang="fr-FR" sz="2400" b="1" dirty="0" smtClean="0">
              <a:solidFill>
                <a:srgbClr val="EF7757"/>
              </a:solidFill>
              <a:latin typeface="Arial" panose="020B0604020202020204" pitchFamily="34" charset="0"/>
            </a:endParaRPr>
          </a:p>
          <a:p>
            <a:endParaRPr lang="fr-FR" sz="1000" dirty="0">
              <a:solidFill>
                <a:srgbClr val="000000"/>
              </a:solidFill>
              <a:latin typeface="Lucida Sans"/>
            </a:endParaRPr>
          </a:p>
          <a:p>
            <a:r>
              <a:rPr lang="fr-FR" sz="2000" dirty="0">
                <a:solidFill>
                  <a:srgbClr val="292574"/>
                </a:solidFill>
                <a:latin typeface="Arial" panose="020B0604020202020204" pitchFamily="34" charset="0"/>
              </a:rPr>
              <a:t>Faire remonter ses données locales : avoir des données exhaustives </a:t>
            </a:r>
            <a:endParaRPr lang="fr-FR" sz="2000" dirty="0">
              <a:solidFill>
                <a:srgbClr val="000000"/>
              </a:solidFill>
              <a:latin typeface="Lucida Sans"/>
            </a:endParaRPr>
          </a:p>
          <a:p>
            <a:r>
              <a:rPr lang="fr-FR" sz="2000" dirty="0">
                <a:solidFill>
                  <a:srgbClr val="292574"/>
                </a:solidFill>
                <a:latin typeface="Arial" panose="020B0604020202020204" pitchFamily="34" charset="0"/>
              </a:rPr>
              <a:t>→ nécessite un travail d’animation locale </a:t>
            </a:r>
            <a:endParaRPr lang="fr-FR" sz="1600" dirty="0">
              <a:solidFill>
                <a:srgbClr val="000000"/>
              </a:solidFill>
              <a:latin typeface="Lucida Sans"/>
            </a:endParaRPr>
          </a:p>
          <a:p>
            <a:r>
              <a:rPr lang="fr-FR" sz="2000" dirty="0">
                <a:solidFill>
                  <a:srgbClr val="292574"/>
                </a:solidFill>
                <a:latin typeface="Arial" panose="020B0604020202020204" pitchFamily="34" charset="0"/>
              </a:rPr>
              <a:t>Déclarer les erreurs et suivre dans le temps les sites en friches : avoir des données à jour</a:t>
            </a:r>
            <a:endParaRPr lang="fr-FR" sz="2000" dirty="0">
              <a:solidFill>
                <a:srgbClr val="000000"/>
              </a:solidFill>
              <a:latin typeface="Lucida Sans"/>
            </a:endParaRPr>
          </a:p>
          <a:p>
            <a:endParaRPr lang="fr-FR" dirty="0" smtClean="0">
              <a:solidFill>
                <a:srgbClr val="000000"/>
              </a:solidFill>
              <a:latin typeface="Lucida Sans"/>
            </a:endParaRPr>
          </a:p>
          <a:p>
            <a:endParaRPr lang="fr-FR" dirty="0">
              <a:solidFill>
                <a:srgbClr val="000000"/>
              </a:solidFill>
              <a:latin typeface="Lucida Sans"/>
            </a:endParaRPr>
          </a:p>
          <a:p>
            <a:r>
              <a:rPr lang="fr-FR" sz="2400" b="1" dirty="0">
                <a:solidFill>
                  <a:srgbClr val="EF7757"/>
                </a:solidFill>
                <a:latin typeface="Arial" panose="020B0604020202020204" pitchFamily="34" charset="0"/>
              </a:rPr>
              <a:t>En interne : </a:t>
            </a:r>
            <a:endParaRPr lang="fr-FR" sz="2400" b="1" dirty="0" smtClean="0">
              <a:solidFill>
                <a:srgbClr val="EF7757"/>
              </a:solidFill>
              <a:latin typeface="Arial" panose="020B0604020202020204" pitchFamily="34" charset="0"/>
            </a:endParaRPr>
          </a:p>
          <a:p>
            <a:endParaRPr lang="fr-FR" sz="1000" dirty="0">
              <a:solidFill>
                <a:srgbClr val="000000"/>
              </a:solidFill>
              <a:latin typeface="Lucida Sans"/>
            </a:endParaRPr>
          </a:p>
          <a:p>
            <a:r>
              <a:rPr lang="fr-FR" sz="2000" dirty="0">
                <a:solidFill>
                  <a:srgbClr val="292574"/>
                </a:solidFill>
                <a:latin typeface="Arial" panose="020B0604020202020204" pitchFamily="34" charset="0"/>
              </a:rPr>
              <a:t>Intégration des données des observatoires locaux</a:t>
            </a:r>
            <a:endParaRPr lang="fr-FR" sz="2000" dirty="0">
              <a:solidFill>
                <a:srgbClr val="000000"/>
              </a:solidFill>
              <a:latin typeface="Lucida Sans"/>
            </a:endParaRPr>
          </a:p>
          <a:p>
            <a:r>
              <a:rPr lang="fr-FR" sz="2000" dirty="0">
                <a:solidFill>
                  <a:srgbClr val="292574"/>
                </a:solidFill>
                <a:latin typeface="Arial" panose="020B0604020202020204" pitchFamily="34" charset="0"/>
              </a:rPr>
              <a:t>Prise en compte des signalement d’erreurs rapides</a:t>
            </a:r>
            <a:endParaRPr lang="fr-FR" sz="2000" dirty="0">
              <a:solidFill>
                <a:srgbClr val="000000"/>
              </a:solidFill>
              <a:latin typeface="Lucida Sans"/>
            </a:endParaRPr>
          </a:p>
          <a:p>
            <a:r>
              <a:rPr lang="fr-FR" sz="2000" dirty="0">
                <a:solidFill>
                  <a:srgbClr val="292574"/>
                </a:solidFill>
                <a:latin typeface="Arial" panose="020B0604020202020204" pitchFamily="34" charset="0"/>
              </a:rPr>
              <a:t>Mise à jour des informations de contexte (GPU / Fichiers Fonciers) à chaque actualisation</a:t>
            </a:r>
            <a:endParaRPr lang="fr-FR" sz="2000" dirty="0">
              <a:solidFill>
                <a:srgbClr val="000000"/>
              </a:solidFill>
              <a:latin typeface="Lucida Sans"/>
            </a:endParaRPr>
          </a:p>
        </p:txBody>
      </p:sp>
    </p:spTree>
    <p:extLst>
      <p:ext uri="{BB962C8B-B14F-4D97-AF65-F5344CB8AC3E}">
        <p14:creationId xmlns:p14="http://schemas.microsoft.com/office/powerpoint/2010/main" val="4029546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18</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Des données en open data</a:t>
            </a:r>
            <a:endParaRPr lang="fr-FR" sz="2800" b="1" dirty="0">
              <a:solidFill>
                <a:srgbClr val="292574"/>
              </a:solidFill>
            </a:endParaRPr>
          </a:p>
        </p:txBody>
      </p:sp>
      <p:sp>
        <p:nvSpPr>
          <p:cNvPr id="3" name="Rectangle 2"/>
          <p:cNvSpPr/>
          <p:nvPr/>
        </p:nvSpPr>
        <p:spPr>
          <a:xfrm>
            <a:off x="533400" y="1485008"/>
            <a:ext cx="9543288" cy="369332"/>
          </a:xfrm>
          <a:prstGeom prst="rect">
            <a:avLst/>
          </a:prstGeom>
        </p:spPr>
        <p:txBody>
          <a:bodyPr wrap="square">
            <a:spAutoFit/>
          </a:bodyPr>
          <a:lstStyle/>
          <a:p>
            <a:r>
              <a:rPr lang="fr-FR" dirty="0">
                <a:hlinkClick r:id="rId2"/>
              </a:rPr>
              <a:t>https://www.data.gouv.fr/fr/datasets/sites-references-dans-cartofriches</a:t>
            </a:r>
            <a:r>
              <a:rPr lang="fr-FR" dirty="0" smtClean="0">
                <a:hlinkClick r:id="rId2"/>
              </a:rPr>
              <a:t>/</a:t>
            </a:r>
            <a:r>
              <a:rPr lang="fr-FR" dirty="0" smtClean="0"/>
              <a:t> </a:t>
            </a:r>
            <a:endParaRPr lang="fr-FR" dirty="0"/>
          </a:p>
        </p:txBody>
      </p:sp>
      <p:pic>
        <p:nvPicPr>
          <p:cNvPr id="8" name="Image 7"/>
          <p:cNvPicPr>
            <a:picLocks noChangeAspect="1"/>
          </p:cNvPicPr>
          <p:nvPr/>
        </p:nvPicPr>
        <p:blipFill>
          <a:blip r:embed="rId3"/>
          <a:stretch>
            <a:fillRect/>
          </a:stretch>
        </p:blipFill>
        <p:spPr>
          <a:xfrm>
            <a:off x="533400" y="2019838"/>
            <a:ext cx="10143363" cy="3480412"/>
          </a:xfrm>
          <a:prstGeom prst="rect">
            <a:avLst/>
          </a:prstGeom>
        </p:spPr>
      </p:pic>
    </p:spTree>
    <p:extLst>
      <p:ext uri="{BB962C8B-B14F-4D97-AF65-F5344CB8AC3E}">
        <p14:creationId xmlns:p14="http://schemas.microsoft.com/office/powerpoint/2010/main" val="4249376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19</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L’application Cartofriches</a:t>
            </a:r>
            <a:endParaRPr lang="fr-FR" sz="2800" b="1" dirty="0">
              <a:solidFill>
                <a:srgbClr val="292574"/>
              </a:solidFill>
            </a:endParaRPr>
          </a:p>
        </p:txBody>
      </p:sp>
      <p:pic>
        <p:nvPicPr>
          <p:cNvPr id="3" name="Image 2"/>
          <p:cNvPicPr>
            <a:picLocks noChangeAspect="1"/>
          </p:cNvPicPr>
          <p:nvPr/>
        </p:nvPicPr>
        <p:blipFill>
          <a:blip r:embed="rId2"/>
          <a:stretch>
            <a:fillRect/>
          </a:stretch>
        </p:blipFill>
        <p:spPr>
          <a:xfrm>
            <a:off x="454042" y="2121533"/>
            <a:ext cx="6546912" cy="3995851"/>
          </a:xfrm>
          <a:prstGeom prst="rect">
            <a:avLst/>
          </a:prstGeom>
        </p:spPr>
      </p:pic>
      <p:pic>
        <p:nvPicPr>
          <p:cNvPr id="4" name="Image 3"/>
          <p:cNvPicPr>
            <a:picLocks noChangeAspect="1"/>
          </p:cNvPicPr>
          <p:nvPr/>
        </p:nvPicPr>
        <p:blipFill>
          <a:blip r:embed="rId3"/>
          <a:stretch>
            <a:fillRect/>
          </a:stretch>
        </p:blipFill>
        <p:spPr>
          <a:xfrm>
            <a:off x="8299370" y="986340"/>
            <a:ext cx="3669823" cy="5131044"/>
          </a:xfrm>
          <a:prstGeom prst="rect">
            <a:avLst/>
          </a:prstGeom>
        </p:spPr>
      </p:pic>
      <p:pic>
        <p:nvPicPr>
          <p:cNvPr id="8" name="Image 7"/>
          <p:cNvPicPr>
            <a:picLocks noChangeAspect="1"/>
          </p:cNvPicPr>
          <p:nvPr/>
        </p:nvPicPr>
        <p:blipFill>
          <a:blip r:embed="rId4"/>
          <a:stretch>
            <a:fillRect/>
          </a:stretch>
        </p:blipFill>
        <p:spPr>
          <a:xfrm>
            <a:off x="1685283" y="1918143"/>
            <a:ext cx="756426" cy="203390"/>
          </a:xfrm>
          <a:prstGeom prst="rect">
            <a:avLst/>
          </a:prstGeom>
        </p:spPr>
      </p:pic>
      <p:pic>
        <p:nvPicPr>
          <p:cNvPr id="9" name="Image 8"/>
          <p:cNvPicPr>
            <a:picLocks noChangeAspect="1"/>
          </p:cNvPicPr>
          <p:nvPr/>
        </p:nvPicPr>
        <p:blipFill>
          <a:blip r:embed="rId5"/>
          <a:stretch>
            <a:fillRect/>
          </a:stretch>
        </p:blipFill>
        <p:spPr>
          <a:xfrm>
            <a:off x="8126597" y="1572951"/>
            <a:ext cx="144346" cy="468388"/>
          </a:xfrm>
          <a:prstGeom prst="rect">
            <a:avLst/>
          </a:prstGeom>
        </p:spPr>
      </p:pic>
      <p:sp>
        <p:nvSpPr>
          <p:cNvPr id="10" name="Rectangle 9"/>
          <p:cNvSpPr/>
          <p:nvPr/>
        </p:nvSpPr>
        <p:spPr>
          <a:xfrm>
            <a:off x="6081564" y="1289952"/>
            <a:ext cx="2016606" cy="923330"/>
          </a:xfrm>
          <a:prstGeom prst="rect">
            <a:avLst/>
          </a:prstGeom>
        </p:spPr>
        <p:txBody>
          <a:bodyPr wrap="square">
            <a:spAutoFit/>
          </a:bodyPr>
          <a:lstStyle/>
          <a:p>
            <a:pPr marR="0" algn="r"/>
            <a:r>
              <a:rPr lang="fr-FR" b="1" dirty="0">
                <a:solidFill>
                  <a:prstClr val="black"/>
                </a:solidFill>
                <a:latin typeface="Marianne" panose="02000000000000000000" pitchFamily="50" charset="0"/>
              </a:rPr>
              <a:t>Accéder à des données de contexte</a:t>
            </a:r>
            <a:endParaRPr lang="fr-FR" sz="2400" dirty="0">
              <a:solidFill>
                <a:prstClr val="black"/>
              </a:solidFill>
              <a:latin typeface="Lucida Sans"/>
            </a:endParaRPr>
          </a:p>
        </p:txBody>
      </p:sp>
      <p:sp>
        <p:nvSpPr>
          <p:cNvPr id="12" name="Rectangle 11"/>
          <p:cNvSpPr/>
          <p:nvPr/>
        </p:nvSpPr>
        <p:spPr>
          <a:xfrm>
            <a:off x="791403" y="1551409"/>
            <a:ext cx="3300611" cy="369332"/>
          </a:xfrm>
          <a:prstGeom prst="rect">
            <a:avLst/>
          </a:prstGeom>
        </p:spPr>
        <p:txBody>
          <a:bodyPr wrap="square">
            <a:spAutoFit/>
          </a:bodyPr>
          <a:lstStyle/>
          <a:p>
            <a:r>
              <a:rPr lang="fr-FR" b="1" dirty="0">
                <a:solidFill>
                  <a:prstClr val="black"/>
                </a:solidFill>
                <a:latin typeface="Marianne" panose="02000000000000000000" pitchFamily="50" charset="0"/>
              </a:rPr>
              <a:t>Situer des sites </a:t>
            </a:r>
            <a:r>
              <a:rPr lang="fr-FR" b="1" dirty="0" smtClean="0">
                <a:solidFill>
                  <a:prstClr val="black"/>
                </a:solidFill>
                <a:latin typeface="Marianne" panose="02000000000000000000" pitchFamily="50" charset="0"/>
              </a:rPr>
              <a:t>en friches</a:t>
            </a:r>
            <a:endParaRPr lang="fr-FR" sz="2400" dirty="0">
              <a:solidFill>
                <a:prstClr val="black"/>
              </a:solidFill>
              <a:latin typeface="Lucida Sans"/>
            </a:endParaRPr>
          </a:p>
        </p:txBody>
      </p:sp>
    </p:spTree>
    <p:extLst>
      <p:ext uri="{BB962C8B-B14F-4D97-AF65-F5344CB8AC3E}">
        <p14:creationId xmlns:p14="http://schemas.microsoft.com/office/powerpoint/2010/main" val="410179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Vous avez dit « Friches »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a:t>
            </a:fld>
            <a:endParaRPr lang="fr-FR" dirty="0"/>
          </a:p>
        </p:txBody>
      </p:sp>
      <p:sp>
        <p:nvSpPr>
          <p:cNvPr id="6" name="Rectangle 5"/>
          <p:cNvSpPr/>
          <p:nvPr/>
        </p:nvSpPr>
        <p:spPr>
          <a:xfrm>
            <a:off x="3847571" y="2043278"/>
            <a:ext cx="6096000" cy="523220"/>
          </a:xfrm>
          <a:prstGeom prst="rect">
            <a:avLst/>
          </a:prstGeom>
        </p:spPr>
        <p:txBody>
          <a:bodyPr>
            <a:spAutoFit/>
          </a:bodyPr>
          <a:lstStyle/>
          <a:p>
            <a:r>
              <a:rPr lang="fr-FR" sz="2800" dirty="0" smtClean="0">
                <a:solidFill>
                  <a:srgbClr val="292574"/>
                </a:solidFill>
              </a:rPr>
              <a:t>Selon vous, qu’est-ce qu’une friche ?</a:t>
            </a:r>
            <a:endParaRPr lang="fr-FR" sz="2800" dirty="0">
              <a:solidFill>
                <a:srgbClr val="292574"/>
              </a:solidFill>
            </a:endParaRPr>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ZoneTexte 7">
            <a:extLst>
              <a:ext uri="{FF2B5EF4-FFF2-40B4-BE49-F238E27FC236}">
                <a16:creationId xmlns:a16="http://schemas.microsoft.com/office/drawing/2014/main" id="{85ECBB83-DF8D-4A2E-9F2C-25D9CFA10724}"/>
              </a:ext>
            </a:extLst>
          </p:cNvPr>
          <p:cNvSpPr txBox="1"/>
          <p:nvPr/>
        </p:nvSpPr>
        <p:spPr>
          <a:xfrm>
            <a:off x="770660" y="3551876"/>
            <a:ext cx="10860880" cy="2000548"/>
          </a:xfrm>
          <a:prstGeom prst="rect">
            <a:avLst/>
          </a:prstGeom>
          <a:noFill/>
        </p:spPr>
        <p:txBody>
          <a:bodyPr wrap="square">
            <a:spAutoFit/>
          </a:bodyPr>
          <a:lstStyle/>
          <a:p>
            <a:r>
              <a:rPr lang="fr-FR" sz="2400" b="1" dirty="0" smtClean="0">
                <a:solidFill>
                  <a:schemeClr val="accent1"/>
                </a:solidFill>
              </a:rPr>
              <a:t>Article </a:t>
            </a:r>
            <a:r>
              <a:rPr lang="fr-FR" sz="2400" b="1" dirty="0">
                <a:solidFill>
                  <a:schemeClr val="accent1"/>
                </a:solidFill>
              </a:rPr>
              <a:t>L111-26 du code de l’Urbanisme (loi Climat et Résilience) </a:t>
            </a:r>
            <a:r>
              <a:rPr lang="fr-FR" sz="2400" b="1" dirty="0" smtClean="0">
                <a:solidFill>
                  <a:schemeClr val="accent1"/>
                </a:solidFill>
              </a:rPr>
              <a:t>:</a:t>
            </a:r>
          </a:p>
          <a:p>
            <a:r>
              <a:rPr lang="fr-FR" sz="2400" dirty="0" smtClean="0">
                <a:solidFill>
                  <a:srgbClr val="292574"/>
                </a:solidFill>
              </a:rPr>
              <a:t>«</a:t>
            </a:r>
            <a:r>
              <a:rPr lang="fr-FR" sz="2400" dirty="0">
                <a:solidFill>
                  <a:srgbClr val="292574"/>
                </a:solidFill>
              </a:rPr>
              <a:t> tout bien ou droit immobilier bâti ou non bâti, inutilisé et dont l’état, la configuration ou l’occupation totale ou partielle ne permet pas un réemploi sans un réaménagement ou des travaux préalables </a:t>
            </a:r>
            <a:r>
              <a:rPr lang="fr-FR" sz="2400" dirty="0" smtClean="0">
                <a:solidFill>
                  <a:srgbClr val="292574"/>
                </a:solidFill>
              </a:rPr>
              <a:t>»</a:t>
            </a:r>
          </a:p>
          <a:p>
            <a:endParaRPr lang="fr-FR" sz="1400" b="1" dirty="0">
              <a:solidFill>
                <a:srgbClr val="292574"/>
              </a:solidFill>
            </a:endParaRPr>
          </a:p>
          <a:p>
            <a:endParaRPr lang="fr-FR" sz="1400" dirty="0"/>
          </a:p>
        </p:txBody>
      </p:sp>
      <p:pic>
        <p:nvPicPr>
          <p:cNvPr id="3" name="Image 2"/>
          <p:cNvPicPr>
            <a:picLocks noChangeAspect="1"/>
          </p:cNvPicPr>
          <p:nvPr/>
        </p:nvPicPr>
        <p:blipFill>
          <a:blip r:embed="rId2"/>
          <a:stretch>
            <a:fillRect/>
          </a:stretch>
        </p:blipFill>
        <p:spPr>
          <a:xfrm>
            <a:off x="1563514" y="1206286"/>
            <a:ext cx="2051663" cy="2051663"/>
          </a:xfrm>
          <a:prstGeom prst="rect">
            <a:avLst/>
          </a:prstGeom>
        </p:spPr>
      </p:pic>
    </p:spTree>
    <p:extLst>
      <p:ext uri="{BB962C8B-B14F-4D97-AF65-F5344CB8AC3E}">
        <p14:creationId xmlns:p14="http://schemas.microsoft.com/office/powerpoint/2010/main" val="33106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20</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code de l’application en open data</a:t>
            </a:r>
            <a:endParaRPr lang="fr-FR" sz="2800" b="1" dirty="0">
              <a:solidFill>
                <a:srgbClr val="292574"/>
              </a:solidFill>
            </a:endParaRPr>
          </a:p>
        </p:txBody>
      </p:sp>
      <p:sp>
        <p:nvSpPr>
          <p:cNvPr id="3" name="Rectangle 2"/>
          <p:cNvSpPr/>
          <p:nvPr/>
        </p:nvSpPr>
        <p:spPr>
          <a:xfrm>
            <a:off x="533400" y="1485008"/>
            <a:ext cx="9543288" cy="369332"/>
          </a:xfrm>
          <a:prstGeom prst="rect">
            <a:avLst/>
          </a:prstGeom>
        </p:spPr>
        <p:txBody>
          <a:bodyPr wrap="square">
            <a:spAutoFit/>
          </a:bodyPr>
          <a:lstStyle/>
          <a:p>
            <a:r>
              <a:rPr lang="fr-FR" dirty="0">
                <a:hlinkClick r:id="rId2"/>
              </a:rPr>
              <a:t>https://</a:t>
            </a:r>
            <a:r>
              <a:rPr lang="fr-FR" dirty="0" smtClean="0">
                <a:hlinkClick r:id="rId2"/>
              </a:rPr>
              <a:t>github.com/CEREMA/cartofriches</a:t>
            </a:r>
            <a:r>
              <a:rPr lang="fr-FR" dirty="0" smtClean="0"/>
              <a:t> </a:t>
            </a:r>
            <a:endParaRPr lang="fr-FR" dirty="0"/>
          </a:p>
        </p:txBody>
      </p:sp>
      <p:pic>
        <p:nvPicPr>
          <p:cNvPr id="4" name="Image 3"/>
          <p:cNvPicPr>
            <a:picLocks noChangeAspect="1"/>
          </p:cNvPicPr>
          <p:nvPr/>
        </p:nvPicPr>
        <p:blipFill>
          <a:blip r:embed="rId3"/>
          <a:stretch>
            <a:fillRect/>
          </a:stretch>
        </p:blipFill>
        <p:spPr>
          <a:xfrm>
            <a:off x="917011" y="2019838"/>
            <a:ext cx="9001125" cy="2209800"/>
          </a:xfrm>
          <a:prstGeom prst="rect">
            <a:avLst/>
          </a:prstGeom>
        </p:spPr>
      </p:pic>
    </p:spTree>
    <p:extLst>
      <p:ext uri="{BB962C8B-B14F-4D97-AF65-F5344CB8AC3E}">
        <p14:creationId xmlns:p14="http://schemas.microsoft.com/office/powerpoint/2010/main" val="3443817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21</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1" y="961788"/>
            <a:ext cx="9348719" cy="523220"/>
          </a:xfrm>
          <a:prstGeom prst="rect">
            <a:avLst/>
          </a:prstGeom>
        </p:spPr>
        <p:txBody>
          <a:bodyPr wrap="square">
            <a:spAutoFit/>
          </a:bodyPr>
          <a:lstStyle/>
          <a:p>
            <a:r>
              <a:rPr lang="fr-FR" sz="2800" b="1" dirty="0" smtClean="0">
                <a:solidFill>
                  <a:srgbClr val="292574"/>
                </a:solidFill>
              </a:rPr>
              <a:t>Intégrer ses données au sein d’autres applications</a:t>
            </a:r>
            <a:endParaRPr lang="fr-FR" sz="2800" b="1" dirty="0">
              <a:solidFill>
                <a:srgbClr val="292574"/>
              </a:solidFill>
            </a:endParaRPr>
          </a:p>
        </p:txBody>
      </p:sp>
      <p:pic>
        <p:nvPicPr>
          <p:cNvPr id="3" name="Image 2"/>
          <p:cNvPicPr>
            <a:picLocks noChangeAspect="1"/>
          </p:cNvPicPr>
          <p:nvPr/>
        </p:nvPicPr>
        <p:blipFill>
          <a:blip r:embed="rId2"/>
          <a:stretch>
            <a:fillRect/>
          </a:stretch>
        </p:blipFill>
        <p:spPr>
          <a:xfrm>
            <a:off x="5477796" y="1820216"/>
            <a:ext cx="6172200" cy="3629025"/>
          </a:xfrm>
          <a:prstGeom prst="rect">
            <a:avLst/>
          </a:prstGeom>
        </p:spPr>
      </p:pic>
      <p:sp>
        <p:nvSpPr>
          <p:cNvPr id="8" name="Rectangle 7"/>
          <p:cNvSpPr/>
          <p:nvPr/>
        </p:nvSpPr>
        <p:spPr>
          <a:xfrm>
            <a:off x="599509" y="2019838"/>
            <a:ext cx="4878287" cy="1323439"/>
          </a:xfrm>
          <a:prstGeom prst="rect">
            <a:avLst/>
          </a:prstGeom>
        </p:spPr>
        <p:txBody>
          <a:bodyPr wrap="square">
            <a:spAutoFit/>
          </a:bodyPr>
          <a:lstStyle/>
          <a:p>
            <a:r>
              <a:rPr lang="fr-FR" sz="2000" smtClean="0">
                <a:solidFill>
                  <a:srgbClr val="292574"/>
                </a:solidFill>
              </a:rPr>
              <a:t>Intégration des friches de Cartofriches dans l’outil UrbanSIMUL : outil d’analyse et d’aide à la décision sur le foncier, à destination des acteurs publics</a:t>
            </a:r>
            <a:endParaRPr lang="fr-FR" sz="2000" dirty="0" smtClean="0">
              <a:solidFill>
                <a:srgbClr val="292574"/>
              </a:solidFill>
            </a:endParaRPr>
          </a:p>
        </p:txBody>
      </p:sp>
    </p:spTree>
    <p:extLst>
      <p:ext uri="{BB962C8B-B14F-4D97-AF65-F5344CB8AC3E}">
        <p14:creationId xmlns:p14="http://schemas.microsoft.com/office/powerpoint/2010/main" val="324304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vous de jouer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22</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1542178" y="1665876"/>
            <a:ext cx="9147158" cy="954107"/>
          </a:xfrm>
          <a:prstGeom prst="rect">
            <a:avLst/>
          </a:prstGeom>
        </p:spPr>
        <p:txBody>
          <a:bodyPr wrap="square">
            <a:spAutoFit/>
          </a:bodyPr>
          <a:lstStyle/>
          <a:p>
            <a:pPr marL="514350" indent="-514350">
              <a:buFont typeface="+mj-lt"/>
              <a:buAutoNum type="arabicPeriod"/>
            </a:pPr>
            <a:r>
              <a:rPr lang="fr-FR" sz="2800" b="1" dirty="0" smtClean="0">
                <a:solidFill>
                  <a:srgbClr val="292574"/>
                </a:solidFill>
              </a:rPr>
              <a:t>Choisir son logiciel d’analyse de la donnée</a:t>
            </a:r>
          </a:p>
          <a:p>
            <a:pPr marL="514350" indent="-514350">
              <a:buFont typeface="+mj-lt"/>
              <a:buAutoNum type="arabicPeriod"/>
            </a:pPr>
            <a:r>
              <a:rPr lang="fr-FR" sz="2800" b="1" dirty="0" smtClean="0">
                <a:solidFill>
                  <a:srgbClr val="292574"/>
                </a:solidFill>
              </a:rPr>
              <a:t>Importer la donnée</a:t>
            </a:r>
            <a:endParaRPr lang="fr-FR" sz="2800" b="1" dirty="0">
              <a:solidFill>
                <a:srgbClr val="292574"/>
              </a:solidFill>
            </a:endParaRPr>
          </a:p>
        </p:txBody>
      </p:sp>
    </p:spTree>
    <p:extLst>
      <p:ext uri="{BB962C8B-B14F-4D97-AF65-F5344CB8AC3E}">
        <p14:creationId xmlns:p14="http://schemas.microsoft.com/office/powerpoint/2010/main" val="34438789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3 problématiques proposées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23</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565770" y="1571608"/>
            <a:ext cx="10749151" cy="1384995"/>
          </a:xfrm>
          <a:prstGeom prst="rect">
            <a:avLst/>
          </a:prstGeom>
        </p:spPr>
        <p:txBody>
          <a:bodyPr wrap="square">
            <a:spAutoFit/>
          </a:bodyPr>
          <a:lstStyle/>
          <a:p>
            <a:pPr marL="514350" indent="-514350">
              <a:buFont typeface="+mj-lt"/>
              <a:buAutoNum type="arabicPeriod"/>
            </a:pPr>
            <a:r>
              <a:rPr lang="fr-FR" sz="2800" b="1" dirty="0" smtClean="0">
                <a:solidFill>
                  <a:srgbClr val="292574"/>
                </a:solidFill>
              </a:rPr>
              <a:t>Dans quels types d’espaces sont localisées les friches ?</a:t>
            </a:r>
          </a:p>
          <a:p>
            <a:pPr marL="514350" indent="-514350">
              <a:buFont typeface="+mj-lt"/>
              <a:buAutoNum type="arabicPeriod"/>
            </a:pPr>
            <a:endParaRPr lang="fr-FR" sz="2800" b="1" dirty="0">
              <a:solidFill>
                <a:srgbClr val="292574"/>
              </a:solidFill>
            </a:endParaRPr>
          </a:p>
          <a:p>
            <a:r>
              <a:rPr lang="fr-FR" sz="2800" b="1" dirty="0" smtClean="0">
                <a:solidFill>
                  <a:srgbClr val="292574"/>
                </a:solidFill>
              </a:rPr>
              <a:t> </a:t>
            </a:r>
            <a:endParaRPr lang="fr-FR" sz="2800" b="1" dirty="0" smtClean="0">
              <a:solidFill>
                <a:srgbClr val="292574"/>
              </a:solidFill>
            </a:endParaRPr>
          </a:p>
        </p:txBody>
      </p:sp>
      <p:cxnSp>
        <p:nvCxnSpPr>
          <p:cNvPr id="4" name="Connecteur droit 3"/>
          <p:cNvCxnSpPr/>
          <p:nvPr/>
        </p:nvCxnSpPr>
        <p:spPr>
          <a:xfrm flipV="1">
            <a:off x="5910606" y="2205872"/>
            <a:ext cx="0" cy="39818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9380" y="2330094"/>
            <a:ext cx="5296130" cy="523220"/>
          </a:xfrm>
          <a:prstGeom prst="rect">
            <a:avLst/>
          </a:prstGeom>
        </p:spPr>
        <p:txBody>
          <a:bodyPr wrap="square">
            <a:spAutoFit/>
          </a:bodyPr>
          <a:lstStyle/>
          <a:p>
            <a:r>
              <a:rPr lang="fr-FR" sz="2800" b="1" dirty="0" smtClean="0">
                <a:solidFill>
                  <a:schemeClr val="accent1"/>
                </a:solidFill>
              </a:rPr>
              <a:t>Dans les données des friches</a:t>
            </a:r>
            <a:endParaRPr lang="fr-FR" sz="2800" b="1" dirty="0" smtClean="0">
              <a:solidFill>
                <a:schemeClr val="accent1"/>
              </a:solidFill>
            </a:endParaRPr>
          </a:p>
        </p:txBody>
      </p:sp>
      <p:sp>
        <p:nvSpPr>
          <p:cNvPr id="10" name="Rectangle 9"/>
          <p:cNvSpPr/>
          <p:nvPr/>
        </p:nvSpPr>
        <p:spPr>
          <a:xfrm>
            <a:off x="369380" y="3009667"/>
            <a:ext cx="5296130" cy="523220"/>
          </a:xfrm>
          <a:prstGeom prst="rect">
            <a:avLst/>
          </a:prstGeom>
        </p:spPr>
        <p:txBody>
          <a:bodyPr wrap="square">
            <a:spAutoFit/>
          </a:bodyPr>
          <a:lstStyle/>
          <a:p>
            <a:r>
              <a:rPr lang="fr-FR" sz="2800" dirty="0" smtClean="0">
                <a:solidFill>
                  <a:srgbClr val="002060"/>
                </a:solidFill>
              </a:rPr>
              <a:t>Zonage d’urbanisme</a:t>
            </a:r>
            <a:endParaRPr lang="fr-FR" sz="2800" dirty="0" smtClean="0">
              <a:solidFill>
                <a:srgbClr val="002060"/>
              </a:solidFill>
            </a:endParaRPr>
          </a:p>
        </p:txBody>
      </p:sp>
      <p:sp>
        <p:nvSpPr>
          <p:cNvPr id="11" name="Rectangle 10"/>
          <p:cNvSpPr/>
          <p:nvPr/>
        </p:nvSpPr>
        <p:spPr>
          <a:xfrm>
            <a:off x="6263887" y="2330094"/>
            <a:ext cx="5296130" cy="523220"/>
          </a:xfrm>
          <a:prstGeom prst="rect">
            <a:avLst/>
          </a:prstGeom>
        </p:spPr>
        <p:txBody>
          <a:bodyPr wrap="square">
            <a:spAutoFit/>
          </a:bodyPr>
          <a:lstStyle/>
          <a:p>
            <a:r>
              <a:rPr lang="fr-FR" sz="2800" b="1" dirty="0" smtClean="0">
                <a:solidFill>
                  <a:schemeClr val="accent1"/>
                </a:solidFill>
              </a:rPr>
              <a:t>D’autres sources de données</a:t>
            </a:r>
            <a:endParaRPr lang="fr-FR" sz="2800" b="1" dirty="0" smtClean="0">
              <a:solidFill>
                <a:schemeClr val="accent1"/>
              </a:solidFill>
            </a:endParaRPr>
          </a:p>
        </p:txBody>
      </p:sp>
      <p:sp>
        <p:nvSpPr>
          <p:cNvPr id="12" name="Rectangle 11"/>
          <p:cNvSpPr/>
          <p:nvPr/>
        </p:nvSpPr>
        <p:spPr>
          <a:xfrm>
            <a:off x="6457330" y="3009667"/>
            <a:ext cx="5296130" cy="3108543"/>
          </a:xfrm>
          <a:prstGeom prst="rect">
            <a:avLst/>
          </a:prstGeom>
        </p:spPr>
        <p:txBody>
          <a:bodyPr wrap="square">
            <a:spAutoFit/>
          </a:bodyPr>
          <a:lstStyle/>
          <a:p>
            <a:pPr marL="457200" indent="-457200">
              <a:buFont typeface="Arial" panose="020B0604020202020204" pitchFamily="34" charset="0"/>
              <a:buChar char="•"/>
            </a:pPr>
            <a:r>
              <a:rPr lang="fr-FR" sz="2800" dirty="0" smtClean="0">
                <a:solidFill>
                  <a:srgbClr val="002060"/>
                </a:solidFill>
              </a:rPr>
              <a:t>Zonage communal des communes de l’INSEE</a:t>
            </a:r>
          </a:p>
          <a:p>
            <a:pPr marL="457200" indent="-457200">
              <a:buFont typeface="Arial" panose="020B0604020202020204" pitchFamily="34" charset="0"/>
              <a:buChar char="•"/>
            </a:pPr>
            <a:r>
              <a:rPr lang="fr-FR" sz="2800" dirty="0" smtClean="0">
                <a:solidFill>
                  <a:srgbClr val="002060"/>
                </a:solidFill>
              </a:rPr>
              <a:t>Occupation du sol</a:t>
            </a:r>
            <a:endParaRPr lang="fr-FR" sz="2800" dirty="0" smtClean="0">
              <a:solidFill>
                <a:srgbClr val="002060"/>
              </a:solidFill>
            </a:endParaRPr>
          </a:p>
          <a:p>
            <a:pPr marL="457200" indent="-457200">
              <a:buFont typeface="Arial" panose="020B0604020202020204" pitchFamily="34" charset="0"/>
              <a:buChar char="•"/>
            </a:pPr>
            <a:r>
              <a:rPr lang="fr-FR" sz="2800" dirty="0" smtClean="0">
                <a:solidFill>
                  <a:srgbClr val="002060"/>
                </a:solidFill>
              </a:rPr>
              <a:t>Accessibilité aux transports</a:t>
            </a:r>
          </a:p>
          <a:p>
            <a:pPr marL="457200" indent="-457200">
              <a:buFont typeface="Arial" panose="020B0604020202020204" pitchFamily="34" charset="0"/>
              <a:buChar char="•"/>
            </a:pPr>
            <a:r>
              <a:rPr lang="fr-FR" sz="2800" dirty="0" smtClean="0">
                <a:solidFill>
                  <a:srgbClr val="002060"/>
                </a:solidFill>
              </a:rPr>
              <a:t>Altitude</a:t>
            </a:r>
          </a:p>
          <a:p>
            <a:pPr marL="457200" indent="-457200">
              <a:buFont typeface="Arial" panose="020B0604020202020204" pitchFamily="34" charset="0"/>
              <a:buChar char="•"/>
            </a:pPr>
            <a:r>
              <a:rPr lang="fr-FR" sz="2800" dirty="0" smtClean="0">
                <a:solidFill>
                  <a:srgbClr val="002060"/>
                </a:solidFill>
              </a:rPr>
              <a:t>Densité de la zone ?</a:t>
            </a:r>
            <a:endParaRPr lang="fr-FR" sz="2800" dirty="0" smtClean="0">
              <a:solidFill>
                <a:srgbClr val="002060"/>
              </a:solidFill>
            </a:endParaRPr>
          </a:p>
          <a:p>
            <a:pPr marL="457200" indent="-457200">
              <a:buFont typeface="Arial" panose="020B0604020202020204" pitchFamily="34" charset="0"/>
              <a:buChar char="•"/>
            </a:pPr>
            <a:endParaRPr lang="fr-FR" sz="2800" dirty="0" smtClean="0">
              <a:solidFill>
                <a:srgbClr val="002060"/>
              </a:solidFill>
            </a:endParaRPr>
          </a:p>
        </p:txBody>
      </p:sp>
    </p:spTree>
    <p:extLst>
      <p:ext uri="{BB962C8B-B14F-4D97-AF65-F5344CB8AC3E}">
        <p14:creationId xmlns:p14="http://schemas.microsoft.com/office/powerpoint/2010/main" val="343052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3 problématiques proposées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24</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565770" y="1571608"/>
            <a:ext cx="10749151" cy="2246769"/>
          </a:xfrm>
          <a:prstGeom prst="rect">
            <a:avLst/>
          </a:prstGeom>
        </p:spPr>
        <p:txBody>
          <a:bodyPr wrap="square">
            <a:spAutoFit/>
          </a:bodyPr>
          <a:lstStyle/>
          <a:p>
            <a:pPr marL="514350" indent="-514350">
              <a:buFont typeface="+mj-lt"/>
              <a:buAutoNum type="arabicPeriod" startAt="2"/>
            </a:pPr>
            <a:r>
              <a:rPr lang="fr-FR" sz="2800" b="1" dirty="0" smtClean="0">
                <a:solidFill>
                  <a:srgbClr val="292574"/>
                </a:solidFill>
              </a:rPr>
              <a:t>Est-ce que les communes ayant une forte consommation d’espaces Naturel Agricole et Forestier (NAF) ont un potentiel important de réutilisation des friches ?</a:t>
            </a:r>
          </a:p>
          <a:p>
            <a:pPr marL="514350" indent="-514350">
              <a:buFont typeface="+mj-lt"/>
              <a:buAutoNum type="arabicPeriod" startAt="2"/>
            </a:pPr>
            <a:endParaRPr lang="fr-FR" sz="2800" b="1" dirty="0">
              <a:solidFill>
                <a:srgbClr val="292574"/>
              </a:solidFill>
            </a:endParaRPr>
          </a:p>
          <a:p>
            <a:r>
              <a:rPr lang="fr-FR" sz="2800" b="1" dirty="0" smtClean="0">
                <a:solidFill>
                  <a:srgbClr val="292574"/>
                </a:solidFill>
              </a:rPr>
              <a:t> </a:t>
            </a:r>
            <a:endParaRPr lang="fr-FR" sz="2800" b="1" dirty="0" smtClean="0">
              <a:solidFill>
                <a:srgbClr val="292574"/>
              </a:solidFill>
            </a:endParaRPr>
          </a:p>
        </p:txBody>
      </p:sp>
      <p:cxnSp>
        <p:nvCxnSpPr>
          <p:cNvPr id="8" name="Connecteur droit 7"/>
          <p:cNvCxnSpPr/>
          <p:nvPr/>
        </p:nvCxnSpPr>
        <p:spPr>
          <a:xfrm flipV="1">
            <a:off x="5920034" y="3008826"/>
            <a:ext cx="28279" cy="31789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263887" y="3008826"/>
            <a:ext cx="5296130" cy="523220"/>
          </a:xfrm>
          <a:prstGeom prst="rect">
            <a:avLst/>
          </a:prstGeom>
        </p:spPr>
        <p:txBody>
          <a:bodyPr wrap="square">
            <a:spAutoFit/>
          </a:bodyPr>
          <a:lstStyle/>
          <a:p>
            <a:r>
              <a:rPr lang="fr-FR" sz="2800" b="1" dirty="0" smtClean="0">
                <a:solidFill>
                  <a:schemeClr val="accent1"/>
                </a:solidFill>
              </a:rPr>
              <a:t>D’autres sources de données</a:t>
            </a:r>
            <a:endParaRPr lang="fr-FR" sz="2800" b="1" dirty="0" smtClean="0">
              <a:solidFill>
                <a:schemeClr val="accent1"/>
              </a:solidFill>
            </a:endParaRPr>
          </a:p>
        </p:txBody>
      </p:sp>
      <p:sp>
        <p:nvSpPr>
          <p:cNvPr id="12" name="Rectangle 11"/>
          <p:cNvSpPr/>
          <p:nvPr/>
        </p:nvSpPr>
        <p:spPr>
          <a:xfrm>
            <a:off x="6457330" y="3688399"/>
            <a:ext cx="5296130" cy="1384995"/>
          </a:xfrm>
          <a:prstGeom prst="rect">
            <a:avLst/>
          </a:prstGeom>
        </p:spPr>
        <p:txBody>
          <a:bodyPr wrap="square">
            <a:spAutoFit/>
          </a:bodyPr>
          <a:lstStyle/>
          <a:p>
            <a:pPr marL="457200" indent="-457200">
              <a:buFont typeface="Arial" panose="020B0604020202020204" pitchFamily="34" charset="0"/>
              <a:buChar char="•"/>
            </a:pPr>
            <a:r>
              <a:rPr lang="fr-FR" sz="2800" dirty="0" smtClean="0">
                <a:solidFill>
                  <a:srgbClr val="002060"/>
                </a:solidFill>
              </a:rPr>
              <a:t>Consommation d’espaces de l’observatoire de l’artificialisation</a:t>
            </a:r>
            <a:endParaRPr lang="fr-FR" sz="2800" dirty="0" smtClean="0">
              <a:solidFill>
                <a:srgbClr val="002060"/>
              </a:solidFill>
            </a:endParaRPr>
          </a:p>
        </p:txBody>
      </p:sp>
    </p:spTree>
    <p:extLst>
      <p:ext uri="{BB962C8B-B14F-4D97-AF65-F5344CB8AC3E}">
        <p14:creationId xmlns:p14="http://schemas.microsoft.com/office/powerpoint/2010/main" val="129109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3 problématiques proposées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25</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565770" y="1571608"/>
            <a:ext cx="10749151" cy="1384995"/>
          </a:xfrm>
          <a:prstGeom prst="rect">
            <a:avLst/>
          </a:prstGeom>
        </p:spPr>
        <p:txBody>
          <a:bodyPr wrap="square">
            <a:spAutoFit/>
          </a:bodyPr>
          <a:lstStyle/>
          <a:p>
            <a:pPr marL="514350" indent="-514350">
              <a:buFont typeface="+mj-lt"/>
              <a:buAutoNum type="arabicPeriod" startAt="3"/>
            </a:pPr>
            <a:r>
              <a:rPr lang="fr-FR" sz="2800" b="1" dirty="0" smtClean="0">
                <a:solidFill>
                  <a:srgbClr val="292574"/>
                </a:solidFill>
              </a:rPr>
              <a:t>Quel est le portrait des friches recensées ?</a:t>
            </a:r>
          </a:p>
          <a:p>
            <a:pPr marL="514350" indent="-514350">
              <a:buFont typeface="+mj-lt"/>
              <a:buAutoNum type="arabicPeriod" startAt="3"/>
            </a:pPr>
            <a:endParaRPr lang="fr-FR" sz="2800" b="1" dirty="0">
              <a:solidFill>
                <a:srgbClr val="292574"/>
              </a:solidFill>
            </a:endParaRPr>
          </a:p>
          <a:p>
            <a:r>
              <a:rPr lang="fr-FR" sz="2800" b="1" dirty="0" smtClean="0">
                <a:solidFill>
                  <a:srgbClr val="292574"/>
                </a:solidFill>
              </a:rPr>
              <a:t> </a:t>
            </a:r>
            <a:endParaRPr lang="fr-FR" sz="2800" b="1" dirty="0" smtClean="0">
              <a:solidFill>
                <a:srgbClr val="292574"/>
              </a:solidFill>
            </a:endParaRPr>
          </a:p>
        </p:txBody>
      </p:sp>
      <p:cxnSp>
        <p:nvCxnSpPr>
          <p:cNvPr id="8" name="Connecteur droit 7"/>
          <p:cNvCxnSpPr/>
          <p:nvPr/>
        </p:nvCxnSpPr>
        <p:spPr>
          <a:xfrm flipV="1">
            <a:off x="5910606" y="2205872"/>
            <a:ext cx="0" cy="39818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9380" y="2330094"/>
            <a:ext cx="5296130" cy="523220"/>
          </a:xfrm>
          <a:prstGeom prst="rect">
            <a:avLst/>
          </a:prstGeom>
        </p:spPr>
        <p:txBody>
          <a:bodyPr wrap="square">
            <a:spAutoFit/>
          </a:bodyPr>
          <a:lstStyle/>
          <a:p>
            <a:r>
              <a:rPr lang="fr-FR" sz="2800" b="1" dirty="0" smtClean="0">
                <a:solidFill>
                  <a:schemeClr val="accent1"/>
                </a:solidFill>
              </a:rPr>
              <a:t>Dans les données des friches</a:t>
            </a:r>
            <a:endParaRPr lang="fr-FR" sz="2800" b="1" dirty="0" smtClean="0">
              <a:solidFill>
                <a:schemeClr val="accent1"/>
              </a:solidFill>
            </a:endParaRPr>
          </a:p>
        </p:txBody>
      </p:sp>
      <p:sp>
        <p:nvSpPr>
          <p:cNvPr id="10" name="Rectangle 9"/>
          <p:cNvSpPr/>
          <p:nvPr/>
        </p:nvSpPr>
        <p:spPr>
          <a:xfrm>
            <a:off x="369380" y="3009667"/>
            <a:ext cx="5296130" cy="2677656"/>
          </a:xfrm>
          <a:prstGeom prst="rect">
            <a:avLst/>
          </a:prstGeom>
        </p:spPr>
        <p:txBody>
          <a:bodyPr wrap="square">
            <a:spAutoFit/>
          </a:bodyPr>
          <a:lstStyle/>
          <a:p>
            <a:pPr marL="457200" indent="-457200">
              <a:buFont typeface="Arial" panose="020B0604020202020204" pitchFamily="34" charset="0"/>
              <a:buChar char="•"/>
            </a:pPr>
            <a:r>
              <a:rPr lang="fr-FR" sz="2800" dirty="0" smtClean="0">
                <a:solidFill>
                  <a:srgbClr val="002060"/>
                </a:solidFill>
              </a:rPr>
              <a:t>Type de friche</a:t>
            </a:r>
          </a:p>
          <a:p>
            <a:pPr marL="457200" indent="-457200">
              <a:buFont typeface="Arial" panose="020B0604020202020204" pitchFamily="34" charset="0"/>
              <a:buChar char="•"/>
            </a:pPr>
            <a:r>
              <a:rPr lang="fr-FR" sz="2800" dirty="0" smtClean="0">
                <a:solidFill>
                  <a:srgbClr val="002060"/>
                </a:solidFill>
              </a:rPr>
              <a:t>Surface</a:t>
            </a:r>
          </a:p>
          <a:p>
            <a:pPr marL="457200" indent="-457200">
              <a:buFont typeface="Arial" panose="020B0604020202020204" pitchFamily="34" charset="0"/>
              <a:buChar char="•"/>
            </a:pPr>
            <a:r>
              <a:rPr lang="fr-FR" sz="2800" dirty="0" smtClean="0">
                <a:solidFill>
                  <a:srgbClr val="002060"/>
                </a:solidFill>
              </a:rPr>
              <a:t>Statut</a:t>
            </a:r>
          </a:p>
          <a:p>
            <a:pPr marL="457200" indent="-457200">
              <a:buFont typeface="Arial" panose="020B0604020202020204" pitchFamily="34" charset="0"/>
              <a:buChar char="•"/>
            </a:pPr>
            <a:r>
              <a:rPr lang="fr-FR" sz="2800" dirty="0" smtClean="0">
                <a:solidFill>
                  <a:srgbClr val="002060"/>
                </a:solidFill>
              </a:rPr>
              <a:t>Informations sur le bâti</a:t>
            </a:r>
          </a:p>
          <a:p>
            <a:pPr marL="457200" indent="-457200">
              <a:buFont typeface="Arial" panose="020B0604020202020204" pitchFamily="34" charset="0"/>
              <a:buChar char="•"/>
            </a:pPr>
            <a:r>
              <a:rPr lang="fr-FR" sz="2800" dirty="0" smtClean="0">
                <a:solidFill>
                  <a:srgbClr val="002060"/>
                </a:solidFill>
              </a:rPr>
              <a:t>Type de propriétaire</a:t>
            </a:r>
          </a:p>
          <a:p>
            <a:pPr marL="457200" indent="-457200">
              <a:buFont typeface="Arial" panose="020B0604020202020204" pitchFamily="34" charset="0"/>
              <a:buChar char="•"/>
            </a:pPr>
            <a:r>
              <a:rPr lang="fr-FR" sz="2800" dirty="0" smtClean="0">
                <a:solidFill>
                  <a:srgbClr val="002060"/>
                </a:solidFill>
              </a:rPr>
              <a:t>Zonage d’urbanisme</a:t>
            </a:r>
            <a:endParaRPr lang="fr-FR" sz="2800" dirty="0" smtClean="0">
              <a:solidFill>
                <a:srgbClr val="002060"/>
              </a:solidFill>
            </a:endParaRPr>
          </a:p>
        </p:txBody>
      </p:sp>
      <p:sp>
        <p:nvSpPr>
          <p:cNvPr id="11" name="Rectangle 10"/>
          <p:cNvSpPr/>
          <p:nvPr/>
        </p:nvSpPr>
        <p:spPr>
          <a:xfrm>
            <a:off x="6263887" y="2330094"/>
            <a:ext cx="5296130" cy="523220"/>
          </a:xfrm>
          <a:prstGeom prst="rect">
            <a:avLst/>
          </a:prstGeom>
        </p:spPr>
        <p:txBody>
          <a:bodyPr wrap="square">
            <a:spAutoFit/>
          </a:bodyPr>
          <a:lstStyle/>
          <a:p>
            <a:r>
              <a:rPr lang="fr-FR" sz="2800" b="1" dirty="0" smtClean="0">
                <a:solidFill>
                  <a:schemeClr val="accent1"/>
                </a:solidFill>
              </a:rPr>
              <a:t>D’autres sources de données</a:t>
            </a:r>
            <a:endParaRPr lang="fr-FR" sz="2800" b="1" dirty="0" smtClean="0">
              <a:solidFill>
                <a:schemeClr val="accent1"/>
              </a:solidFill>
            </a:endParaRPr>
          </a:p>
        </p:txBody>
      </p:sp>
      <p:sp>
        <p:nvSpPr>
          <p:cNvPr id="12" name="Rectangle 11"/>
          <p:cNvSpPr/>
          <p:nvPr/>
        </p:nvSpPr>
        <p:spPr>
          <a:xfrm>
            <a:off x="6457330" y="3009667"/>
            <a:ext cx="5296130" cy="2677656"/>
          </a:xfrm>
          <a:prstGeom prst="rect">
            <a:avLst/>
          </a:prstGeom>
        </p:spPr>
        <p:txBody>
          <a:bodyPr wrap="square">
            <a:spAutoFit/>
          </a:bodyPr>
          <a:lstStyle/>
          <a:p>
            <a:pPr marL="457200" indent="-457200">
              <a:buFont typeface="Arial" panose="020B0604020202020204" pitchFamily="34" charset="0"/>
              <a:buChar char="•"/>
            </a:pPr>
            <a:r>
              <a:rPr lang="fr-FR" sz="2800" dirty="0" smtClean="0">
                <a:solidFill>
                  <a:srgbClr val="002060"/>
                </a:solidFill>
              </a:rPr>
              <a:t>Zonage communal des communes de l’INSEE</a:t>
            </a:r>
          </a:p>
          <a:p>
            <a:pPr marL="457200" indent="-457200">
              <a:buFont typeface="Arial" panose="020B0604020202020204" pitchFamily="34" charset="0"/>
              <a:buChar char="•"/>
            </a:pPr>
            <a:r>
              <a:rPr lang="fr-FR" sz="2800" dirty="0" smtClean="0">
                <a:solidFill>
                  <a:srgbClr val="002060"/>
                </a:solidFill>
              </a:rPr>
              <a:t>Occupation du sol</a:t>
            </a:r>
            <a:endParaRPr lang="fr-FR" sz="2800" dirty="0" smtClean="0">
              <a:solidFill>
                <a:srgbClr val="002060"/>
              </a:solidFill>
            </a:endParaRPr>
          </a:p>
          <a:p>
            <a:pPr marL="457200" indent="-457200">
              <a:buFont typeface="Arial" panose="020B0604020202020204" pitchFamily="34" charset="0"/>
              <a:buChar char="•"/>
            </a:pPr>
            <a:r>
              <a:rPr lang="fr-FR" sz="2800" dirty="0" smtClean="0">
                <a:solidFill>
                  <a:srgbClr val="002060"/>
                </a:solidFill>
              </a:rPr>
              <a:t>Accessibilité aux transports</a:t>
            </a:r>
          </a:p>
          <a:p>
            <a:pPr marL="457200" indent="-457200">
              <a:buFont typeface="Arial" panose="020B0604020202020204" pitchFamily="34" charset="0"/>
              <a:buChar char="•"/>
            </a:pPr>
            <a:r>
              <a:rPr lang="fr-FR" sz="2800" dirty="0" smtClean="0">
                <a:solidFill>
                  <a:srgbClr val="002060"/>
                </a:solidFill>
              </a:rPr>
              <a:t>Altitude</a:t>
            </a:r>
          </a:p>
          <a:p>
            <a:pPr marL="457200" indent="-457200">
              <a:buFont typeface="Arial" panose="020B0604020202020204" pitchFamily="34" charset="0"/>
              <a:buChar char="•"/>
            </a:pPr>
            <a:endParaRPr lang="fr-FR" sz="2800" dirty="0" smtClean="0">
              <a:solidFill>
                <a:srgbClr val="002060"/>
              </a:solidFill>
            </a:endParaRPr>
          </a:p>
        </p:txBody>
      </p:sp>
    </p:spTree>
    <p:extLst>
      <p:ext uri="{BB962C8B-B14F-4D97-AF65-F5344CB8AC3E}">
        <p14:creationId xmlns:p14="http://schemas.microsoft.com/office/powerpoint/2010/main" val="376836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Une image contenant extérieur, eau, nature, nuages&#10;&#10;Description générée automatiquement">
            <a:extLst>
              <a:ext uri="{FF2B5EF4-FFF2-40B4-BE49-F238E27FC236}">
                <a16:creationId xmlns:a16="http://schemas.microsoft.com/office/drawing/2014/main" id="{7CCBA99F-9A8D-466B-A80B-9082ED9C1E3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5227" b="15227"/>
          <a:stretch>
            <a:fillRect/>
          </a:stretch>
        </p:blipFill>
        <p:spPr>
          <a:xfrm>
            <a:off x="0" y="-154984"/>
            <a:ext cx="12192000" cy="5648325"/>
          </a:xfrm>
        </p:spPr>
      </p:pic>
      <p:sp>
        <p:nvSpPr>
          <p:cNvPr id="4" name="Espace réservé du texte 3">
            <a:extLst>
              <a:ext uri="{FF2B5EF4-FFF2-40B4-BE49-F238E27FC236}">
                <a16:creationId xmlns:a16="http://schemas.microsoft.com/office/drawing/2014/main" id="{305393E8-557E-4790-A852-3E9F6C0BF6FF}"/>
              </a:ext>
            </a:extLst>
          </p:cNvPr>
          <p:cNvSpPr>
            <a:spLocks noGrp="1"/>
          </p:cNvSpPr>
          <p:nvPr>
            <p:ph type="body" sz="quarter" idx="12"/>
          </p:nvPr>
        </p:nvSpPr>
        <p:spPr>
          <a:xfrm>
            <a:off x="4295052" y="4113085"/>
            <a:ext cx="3601896" cy="1215843"/>
          </a:xfrm>
        </p:spPr>
        <p:txBody>
          <a:bodyPr/>
          <a:lstStyle/>
          <a:p>
            <a:r>
              <a:rPr lang="fr-FR" dirty="0"/>
              <a:t>Merci de votre attention</a:t>
            </a:r>
          </a:p>
        </p:txBody>
      </p:sp>
      <p:sp>
        <p:nvSpPr>
          <p:cNvPr id="7" name="Espace réservé du texte 3">
            <a:extLst>
              <a:ext uri="{FF2B5EF4-FFF2-40B4-BE49-F238E27FC236}">
                <a16:creationId xmlns:a16="http://schemas.microsoft.com/office/drawing/2014/main" id="{305393E8-557E-4790-A852-3E9F6C0BF6FF}"/>
              </a:ext>
            </a:extLst>
          </p:cNvPr>
          <p:cNvSpPr txBox="1">
            <a:spLocks/>
          </p:cNvSpPr>
          <p:nvPr/>
        </p:nvSpPr>
        <p:spPr>
          <a:xfrm>
            <a:off x="2075621" y="1459378"/>
            <a:ext cx="8040757" cy="2419600"/>
          </a:xfrm>
          <a:prstGeom prst="rect">
            <a:avLst/>
          </a:prstGeom>
          <a:solidFill>
            <a:srgbClr val="FFFFFF">
              <a:alpha val="69804"/>
            </a:srgbClr>
          </a:solidFill>
        </p:spPr>
        <p:txBody>
          <a:bodyPr anchor="ctr" anchorCtr="0"/>
          <a:lstStyle>
            <a:lvl1pPr marL="0" indent="0" algn="ctr" defTabSz="914400" rtl="0" eaLnBrk="1" latinLnBrk="0" hangingPunct="1">
              <a:lnSpc>
                <a:spcPct val="100000"/>
              </a:lnSpc>
              <a:spcBef>
                <a:spcPts val="1000"/>
              </a:spcBef>
              <a:buFont typeface="Arial" panose="020B0604020202020204" pitchFamily="34" charset="0"/>
              <a:buNone/>
              <a:defRPr sz="2000" b="1" kern="1200">
                <a:solidFill>
                  <a:schemeClr val="accent2"/>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800" kern="1200">
                <a:solidFill>
                  <a:srgbClr val="292574"/>
                </a:solidFill>
                <a:latin typeface="+mn-lt"/>
                <a:ea typeface="+mn-ea"/>
                <a:cs typeface="+mn-cs"/>
              </a:defRPr>
            </a:lvl2pPr>
            <a:lvl3pPr marL="285750" indent="-285750" algn="l" defTabSz="914400" rtl="0" eaLnBrk="1" latinLnBrk="0" hangingPunct="1">
              <a:lnSpc>
                <a:spcPct val="100000"/>
              </a:lnSpc>
              <a:spcBef>
                <a:spcPts val="500"/>
              </a:spcBef>
              <a:buFont typeface="Arial" panose="020B0604020202020204" pitchFamily="34" charset="0"/>
              <a:buChar char="•"/>
              <a:defRPr sz="1600" kern="1200">
                <a:solidFill>
                  <a:srgbClr val="292574"/>
                </a:solidFill>
                <a:latin typeface="+mn-lt"/>
                <a:ea typeface="+mn-ea"/>
                <a:cs typeface="+mn-cs"/>
              </a:defRPr>
            </a:lvl3pPr>
            <a:lvl4pPr marL="285750" indent="-285750" algn="l" defTabSz="914400" rtl="0" eaLnBrk="1" latinLnBrk="0" hangingPunct="1">
              <a:lnSpc>
                <a:spcPct val="100000"/>
              </a:lnSpc>
              <a:spcBef>
                <a:spcPts val="500"/>
              </a:spcBef>
              <a:buFont typeface="Arial" panose="020B0604020202020204" pitchFamily="34" charset="0"/>
              <a:buChar char="•"/>
              <a:defRPr sz="1400" kern="1200">
                <a:solidFill>
                  <a:srgbClr val="292574"/>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300" kern="1200">
                <a:solidFill>
                  <a:srgbClr val="292574"/>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r>
              <a:rPr lang="fr-FR" dirty="0" smtClean="0"/>
              <a:t>Nicolas PELÉ </a:t>
            </a:r>
            <a:r>
              <a:rPr lang="fr-FR" dirty="0" smtClean="0">
                <a:hlinkClick r:id="rId4"/>
              </a:rPr>
              <a:t>Nicolas.Pele@cerema.fr</a:t>
            </a:r>
            <a:endParaRPr lang="fr-FR" dirty="0"/>
          </a:p>
          <a:p>
            <a:r>
              <a:rPr lang="fr-FR" dirty="0" smtClean="0"/>
              <a:t>Mathieu RAJERISON </a:t>
            </a:r>
            <a:r>
              <a:rPr lang="fr-FR" dirty="0" smtClean="0">
                <a:hlinkClick r:id="rId5"/>
              </a:rPr>
              <a:t>Mathieu.Rajerison@cerema.fr</a:t>
            </a:r>
            <a:endParaRPr lang="fr-FR" dirty="0"/>
          </a:p>
          <a:p>
            <a:endParaRPr lang="it-IT" dirty="0"/>
          </a:p>
          <a:p>
            <a:endParaRPr lang="fr-FR" dirty="0"/>
          </a:p>
          <a:p>
            <a:endParaRPr lang="fr-FR" dirty="0"/>
          </a:p>
        </p:txBody>
      </p:sp>
    </p:spTree>
    <p:extLst>
      <p:ext uri="{BB962C8B-B14F-4D97-AF65-F5344CB8AC3E}">
        <p14:creationId xmlns:p14="http://schemas.microsoft.com/office/powerpoint/2010/main" val="2388776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Vous avez dit « Friches »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3</a:t>
            </a:fld>
            <a:endParaRPr lang="fr-FR" dirty="0"/>
          </a:p>
        </p:txBody>
      </p:sp>
      <p:sp>
        <p:nvSpPr>
          <p:cNvPr id="6" name="Rectangle 5"/>
          <p:cNvSpPr/>
          <p:nvPr/>
        </p:nvSpPr>
        <p:spPr>
          <a:xfrm>
            <a:off x="454042" y="1245252"/>
            <a:ext cx="7287878" cy="523220"/>
          </a:xfrm>
          <a:prstGeom prst="rect">
            <a:avLst/>
          </a:prstGeom>
        </p:spPr>
        <p:txBody>
          <a:bodyPr wrap="square">
            <a:spAutoFit/>
          </a:bodyPr>
          <a:lstStyle/>
          <a:p>
            <a:r>
              <a:rPr lang="fr-FR" sz="2800" b="1" dirty="0" smtClean="0">
                <a:solidFill>
                  <a:srgbClr val="292574"/>
                </a:solidFill>
              </a:rPr>
              <a:t>Il existe différents types de friches : </a:t>
            </a:r>
            <a:endParaRPr lang="fr-FR" sz="2800" b="1" dirty="0">
              <a:solidFill>
                <a:srgbClr val="292574"/>
              </a:solidFill>
            </a:endParaRPr>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2" y="2014910"/>
            <a:ext cx="11372198" cy="3416320"/>
          </a:xfrm>
          <a:prstGeom prst="rect">
            <a:avLst/>
          </a:prstGeom>
        </p:spPr>
        <p:txBody>
          <a:bodyPr wrap="square">
            <a:spAutoFit/>
          </a:bodyPr>
          <a:lstStyle/>
          <a:p>
            <a:r>
              <a:rPr lang="fr-FR" sz="2400" b="1" dirty="0" smtClean="0">
                <a:solidFill>
                  <a:schemeClr val="accent1"/>
                </a:solidFill>
              </a:rPr>
              <a:t>Industrielle/artisanale</a:t>
            </a:r>
            <a:r>
              <a:rPr lang="fr-FR" sz="2400" b="1" dirty="0">
                <a:solidFill>
                  <a:schemeClr val="accent1"/>
                </a:solidFill>
              </a:rPr>
              <a:t> : </a:t>
            </a:r>
            <a:r>
              <a:rPr lang="fr-FR" sz="2400" dirty="0">
                <a:solidFill>
                  <a:srgbClr val="292574"/>
                </a:solidFill>
              </a:rPr>
              <a:t>Anciennes manufactures, industries extractives... </a:t>
            </a:r>
          </a:p>
          <a:p>
            <a:r>
              <a:rPr lang="fr-FR" sz="2400" b="1" dirty="0">
                <a:solidFill>
                  <a:schemeClr val="accent1"/>
                </a:solidFill>
              </a:rPr>
              <a:t>Commerciale/tertiaire : </a:t>
            </a:r>
            <a:r>
              <a:rPr lang="fr-FR" sz="2400" dirty="0">
                <a:solidFill>
                  <a:srgbClr val="292574"/>
                </a:solidFill>
              </a:rPr>
              <a:t>activités commerciales, de services, </a:t>
            </a:r>
            <a:r>
              <a:rPr lang="fr-FR" sz="2400" dirty="0" smtClean="0">
                <a:solidFill>
                  <a:srgbClr val="292574"/>
                </a:solidFill>
              </a:rPr>
              <a:t>hôtelières… </a:t>
            </a:r>
            <a:endParaRPr lang="fr-FR" sz="2400" dirty="0">
              <a:solidFill>
                <a:srgbClr val="292574"/>
              </a:solidFill>
            </a:endParaRPr>
          </a:p>
          <a:p>
            <a:r>
              <a:rPr lang="fr-FR" sz="2400" b="1" dirty="0">
                <a:solidFill>
                  <a:schemeClr val="accent1"/>
                </a:solidFill>
              </a:rPr>
              <a:t>Infrastructures de transport : </a:t>
            </a:r>
            <a:r>
              <a:rPr lang="fr-FR" sz="2400" dirty="0">
                <a:solidFill>
                  <a:srgbClr val="292574"/>
                </a:solidFill>
              </a:rPr>
              <a:t>aéroports, bâtiments de la </a:t>
            </a:r>
            <a:r>
              <a:rPr lang="fr-FR" sz="2400" dirty="0" smtClean="0">
                <a:solidFill>
                  <a:srgbClr val="292574"/>
                </a:solidFill>
              </a:rPr>
              <a:t>SNCF...</a:t>
            </a:r>
            <a:endParaRPr lang="fr-FR" sz="2400" dirty="0">
              <a:solidFill>
                <a:srgbClr val="292574"/>
              </a:solidFill>
            </a:endParaRPr>
          </a:p>
          <a:p>
            <a:r>
              <a:rPr lang="fr-FR" sz="2400" b="1" dirty="0">
                <a:solidFill>
                  <a:schemeClr val="accent1"/>
                </a:solidFill>
              </a:rPr>
              <a:t>Militaire : </a:t>
            </a:r>
            <a:r>
              <a:rPr lang="fr-FR" sz="2400" dirty="0">
                <a:solidFill>
                  <a:srgbClr val="292574"/>
                </a:solidFill>
              </a:rPr>
              <a:t>Bureaux, logements, terrains d’exercice, bâtiment de stockage, de </a:t>
            </a:r>
            <a:r>
              <a:rPr lang="fr-FR" sz="2400" dirty="0" smtClean="0">
                <a:solidFill>
                  <a:srgbClr val="292574"/>
                </a:solidFill>
              </a:rPr>
              <a:t>maintenance...</a:t>
            </a:r>
            <a:endParaRPr lang="fr-FR" sz="2400" dirty="0">
              <a:solidFill>
                <a:srgbClr val="292574"/>
              </a:solidFill>
            </a:endParaRPr>
          </a:p>
          <a:p>
            <a:r>
              <a:rPr lang="fr-FR" sz="2400" b="1" dirty="0">
                <a:solidFill>
                  <a:schemeClr val="accent1"/>
                </a:solidFill>
              </a:rPr>
              <a:t>Équipement : </a:t>
            </a:r>
            <a:r>
              <a:rPr lang="fr-FR" sz="2400" dirty="0">
                <a:solidFill>
                  <a:srgbClr val="292574"/>
                </a:solidFill>
              </a:rPr>
              <a:t>Bâtiments de l’administration, écoles, hôpitaux, salles </a:t>
            </a:r>
            <a:r>
              <a:rPr lang="fr-FR" sz="2400" dirty="0" smtClean="0">
                <a:solidFill>
                  <a:srgbClr val="292574"/>
                </a:solidFill>
              </a:rPr>
              <a:t>polyvalentes...</a:t>
            </a:r>
            <a:endParaRPr lang="fr-FR" sz="2400" dirty="0">
              <a:solidFill>
                <a:srgbClr val="292574"/>
              </a:solidFill>
            </a:endParaRPr>
          </a:p>
          <a:p>
            <a:r>
              <a:rPr lang="fr-FR" sz="2400" b="1" dirty="0">
                <a:solidFill>
                  <a:schemeClr val="accent1"/>
                </a:solidFill>
              </a:rPr>
              <a:t>Habitat : </a:t>
            </a:r>
            <a:r>
              <a:rPr lang="fr-FR" sz="2400" dirty="0">
                <a:solidFill>
                  <a:srgbClr val="292574"/>
                </a:solidFill>
              </a:rPr>
              <a:t>Logements individuels ou </a:t>
            </a:r>
            <a:r>
              <a:rPr lang="fr-FR" sz="2400" dirty="0" smtClean="0">
                <a:solidFill>
                  <a:srgbClr val="292574"/>
                </a:solidFill>
              </a:rPr>
              <a:t>collectifs</a:t>
            </a:r>
          </a:p>
          <a:p>
            <a:r>
              <a:rPr lang="fr-FR" sz="2400" dirty="0" smtClean="0">
                <a:solidFill>
                  <a:srgbClr val="292574"/>
                </a:solidFill>
              </a:rPr>
              <a:t>Etc…</a:t>
            </a:r>
            <a:endParaRPr lang="fr-FR" sz="2400" dirty="0">
              <a:solidFill>
                <a:srgbClr val="292574"/>
              </a:solidFill>
            </a:endParaRPr>
          </a:p>
        </p:txBody>
      </p:sp>
    </p:spTree>
    <p:extLst>
      <p:ext uri="{BB962C8B-B14F-4D97-AF65-F5344CB8AC3E}">
        <p14:creationId xmlns:p14="http://schemas.microsoft.com/office/powerpoint/2010/main" val="2137504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4</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ZAN</a:t>
            </a:r>
            <a:endParaRPr lang="fr-FR" sz="2800" b="1" dirty="0">
              <a:solidFill>
                <a:srgbClr val="292574"/>
              </a:solidFill>
            </a:endParaRPr>
          </a:p>
        </p:txBody>
      </p:sp>
      <p:pic>
        <p:nvPicPr>
          <p:cNvPr id="10" name="Image 9"/>
          <p:cNvPicPr>
            <a:picLocks noChangeAspect="1"/>
          </p:cNvPicPr>
          <p:nvPr/>
        </p:nvPicPr>
        <p:blipFill>
          <a:blip r:embed="rId2"/>
          <a:stretch>
            <a:fillRect/>
          </a:stretch>
        </p:blipFill>
        <p:spPr>
          <a:xfrm>
            <a:off x="1028201" y="2344884"/>
            <a:ext cx="10436788" cy="3734688"/>
          </a:xfrm>
          <a:prstGeom prst="rect">
            <a:avLst/>
          </a:prstGeom>
        </p:spPr>
      </p:pic>
      <p:sp>
        <p:nvSpPr>
          <p:cNvPr id="3" name="Rectangle 2"/>
          <p:cNvSpPr/>
          <p:nvPr/>
        </p:nvSpPr>
        <p:spPr>
          <a:xfrm>
            <a:off x="2055448" y="1667290"/>
            <a:ext cx="8478440" cy="830997"/>
          </a:xfrm>
          <a:prstGeom prst="rect">
            <a:avLst/>
          </a:prstGeom>
        </p:spPr>
        <p:txBody>
          <a:bodyPr wrap="square">
            <a:spAutoFit/>
          </a:bodyPr>
          <a:lstStyle/>
          <a:p>
            <a:r>
              <a:rPr lang="fr-FR" sz="2400" dirty="0">
                <a:solidFill>
                  <a:srgbClr val="002060"/>
                </a:solidFill>
                <a:latin typeface="Arial" panose="020B0604020202020204" pitchFamily="34" charset="0"/>
                <a:ea typeface="Times New Roman" panose="02020603050405020304" pitchFamily="18" charset="0"/>
                <a:cs typeface="Arial" panose="020B0604020202020204" pitchFamily="34" charset="0"/>
              </a:rPr>
              <a:t>La lutte contre l’artificialisation vise à limiter les incidences environnementales négatives de la conversion des terres :</a:t>
            </a:r>
            <a:endParaRPr lang="fr-FR"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23050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5</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ZAN</a:t>
            </a:r>
            <a:endParaRPr lang="fr-FR" sz="2800" b="1" dirty="0">
              <a:solidFill>
                <a:srgbClr val="292574"/>
              </a:solidFill>
            </a:endParaRPr>
          </a:p>
        </p:txBody>
      </p:sp>
      <p:sp>
        <p:nvSpPr>
          <p:cNvPr id="8" name="Rectangle 7"/>
          <p:cNvSpPr/>
          <p:nvPr/>
        </p:nvSpPr>
        <p:spPr>
          <a:xfrm>
            <a:off x="454042" y="1592730"/>
            <a:ext cx="5148736" cy="4893647"/>
          </a:xfrm>
          <a:prstGeom prst="rect">
            <a:avLst/>
          </a:prstGeom>
        </p:spPr>
        <p:txBody>
          <a:bodyPr wrap="square">
            <a:spAutoFit/>
          </a:bodyPr>
          <a:lstStyle/>
          <a:p>
            <a:r>
              <a:rPr lang="fr-FR" sz="2400" b="1" dirty="0" smtClean="0">
                <a:solidFill>
                  <a:schemeClr val="accent1"/>
                </a:solidFill>
              </a:rPr>
              <a:t>Le sol, une ressource à préserver</a:t>
            </a:r>
          </a:p>
          <a:p>
            <a:endParaRPr lang="fr-FR" sz="2400" b="1" dirty="0">
              <a:solidFill>
                <a:schemeClr val="accent1"/>
              </a:solidFill>
            </a:endParaRPr>
          </a:p>
          <a:p>
            <a:r>
              <a:rPr lang="fr-FR" sz="2400" dirty="0">
                <a:solidFill>
                  <a:srgbClr val="002060"/>
                </a:solidFill>
              </a:rPr>
              <a:t>« L’artificialisation est définie comme l’altération durable de tout ou partie des fonctions écologiques d’un sol, en particulier de ses fonctions biologiques, hydriques et climatiques, ainsi que de son potentiel agronomique par son occupation ou son usage </a:t>
            </a:r>
            <a:r>
              <a:rPr lang="fr-FR" sz="2400" dirty="0" smtClean="0">
                <a:solidFill>
                  <a:srgbClr val="002060"/>
                </a:solidFill>
              </a:rPr>
              <a:t>»</a:t>
            </a:r>
          </a:p>
          <a:p>
            <a:r>
              <a:rPr lang="fr-FR" sz="2400" dirty="0">
                <a:solidFill>
                  <a:srgbClr val="EF7D00"/>
                </a:solidFill>
                <a:latin typeface="Arial" panose="020B0604020202020204" pitchFamily="34" charset="0"/>
                <a:cs typeface="Arial" panose="020B0604020202020204" pitchFamily="34" charset="0"/>
                <a:hlinkClick r:id="rId2"/>
              </a:rPr>
              <a:t>Article 192 de la loi Climat &amp; résilience</a:t>
            </a:r>
            <a:endParaRPr lang="fr-FR" sz="2400" dirty="0">
              <a:solidFill>
                <a:srgbClr val="EF7D00"/>
              </a:solidFill>
              <a:latin typeface="Arial" panose="020B0604020202020204" pitchFamily="34" charset="0"/>
              <a:cs typeface="Arial" panose="020B0604020202020204" pitchFamily="34" charset="0"/>
            </a:endParaRPr>
          </a:p>
          <a:p>
            <a:endParaRPr lang="fr-FR" sz="2400" dirty="0" smtClean="0">
              <a:solidFill>
                <a:srgbClr val="002060"/>
              </a:solidFill>
            </a:endParaRPr>
          </a:p>
        </p:txBody>
      </p:sp>
      <p:pic>
        <p:nvPicPr>
          <p:cNvPr id="4" name="Image 3"/>
          <p:cNvPicPr>
            <a:picLocks noChangeAspect="1"/>
          </p:cNvPicPr>
          <p:nvPr/>
        </p:nvPicPr>
        <p:blipFill>
          <a:blip r:embed="rId3"/>
          <a:stretch>
            <a:fillRect/>
          </a:stretch>
        </p:blipFill>
        <p:spPr>
          <a:xfrm>
            <a:off x="5884482" y="1415825"/>
            <a:ext cx="6123050" cy="4437807"/>
          </a:xfrm>
          <a:prstGeom prst="rect">
            <a:avLst/>
          </a:prstGeom>
        </p:spPr>
      </p:pic>
    </p:spTree>
    <p:extLst>
      <p:ext uri="{BB962C8B-B14F-4D97-AF65-F5344CB8AC3E}">
        <p14:creationId xmlns:p14="http://schemas.microsoft.com/office/powerpoint/2010/main" val="864122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6</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ZAN</a:t>
            </a:r>
            <a:endParaRPr lang="fr-FR" sz="2800" b="1" dirty="0">
              <a:solidFill>
                <a:srgbClr val="292574"/>
              </a:solidFill>
            </a:endParaRPr>
          </a:p>
        </p:txBody>
      </p:sp>
      <p:sp>
        <p:nvSpPr>
          <p:cNvPr id="8" name="Rectangle 7"/>
          <p:cNvSpPr/>
          <p:nvPr/>
        </p:nvSpPr>
        <p:spPr>
          <a:xfrm>
            <a:off x="3310114" y="2019838"/>
            <a:ext cx="5148736" cy="830997"/>
          </a:xfrm>
          <a:prstGeom prst="rect">
            <a:avLst/>
          </a:prstGeom>
        </p:spPr>
        <p:txBody>
          <a:bodyPr wrap="square">
            <a:spAutoFit/>
          </a:bodyPr>
          <a:lstStyle/>
          <a:p>
            <a:r>
              <a:rPr lang="fr-FR" sz="2400" b="1" dirty="0" smtClean="0">
                <a:solidFill>
                  <a:schemeClr val="accent1"/>
                </a:solidFill>
              </a:rPr>
              <a:t>Zéro Artificialisation Nette</a:t>
            </a:r>
          </a:p>
          <a:p>
            <a:endParaRPr lang="fr-FR" sz="2400" b="1" dirty="0">
              <a:solidFill>
                <a:schemeClr val="accent1"/>
              </a:solidFill>
            </a:endParaRPr>
          </a:p>
        </p:txBody>
      </p:sp>
      <p:pic>
        <p:nvPicPr>
          <p:cNvPr id="10" name="Image 9">
            <a:extLst>
              <a:ext uri="{FF2B5EF4-FFF2-40B4-BE49-F238E27FC236}">
                <a16:creationId xmlns:a16="http://schemas.microsoft.com/office/drawing/2014/main" id="{80DC9392-1E4F-4376-ABFD-ED5E38281049}"/>
              </a:ext>
            </a:extLst>
          </p:cNvPr>
          <p:cNvPicPr>
            <a:picLocks noChangeAspect="1"/>
          </p:cNvPicPr>
          <p:nvPr/>
        </p:nvPicPr>
        <p:blipFill>
          <a:blip r:embed="rId2"/>
          <a:stretch>
            <a:fillRect/>
          </a:stretch>
        </p:blipFill>
        <p:spPr>
          <a:xfrm>
            <a:off x="1143331" y="2640454"/>
            <a:ext cx="8516194" cy="2344638"/>
          </a:xfrm>
          <a:prstGeom prst="rect">
            <a:avLst/>
          </a:prstGeom>
        </p:spPr>
      </p:pic>
    </p:spTree>
    <p:extLst>
      <p:ext uri="{BB962C8B-B14F-4D97-AF65-F5344CB8AC3E}">
        <p14:creationId xmlns:p14="http://schemas.microsoft.com/office/powerpoint/2010/main" val="1713402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7</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Réutiliser l’existant : le fonds friches</a:t>
            </a:r>
            <a:endParaRPr lang="fr-FR" sz="2800" b="1" dirty="0">
              <a:solidFill>
                <a:srgbClr val="292574"/>
              </a:solidFill>
            </a:endParaRPr>
          </a:p>
        </p:txBody>
      </p:sp>
      <p:sp>
        <p:nvSpPr>
          <p:cNvPr id="8" name="Rectangle 7"/>
          <p:cNvSpPr/>
          <p:nvPr/>
        </p:nvSpPr>
        <p:spPr>
          <a:xfrm>
            <a:off x="454042" y="1592730"/>
            <a:ext cx="6989174" cy="5262979"/>
          </a:xfrm>
          <a:prstGeom prst="rect">
            <a:avLst/>
          </a:prstGeom>
        </p:spPr>
        <p:txBody>
          <a:bodyPr wrap="square">
            <a:spAutoFit/>
          </a:bodyPr>
          <a:lstStyle/>
          <a:p>
            <a:r>
              <a:rPr lang="fr-FR" sz="2400" b="1" dirty="0" smtClean="0">
                <a:solidFill>
                  <a:schemeClr val="accent1"/>
                </a:solidFill>
              </a:rPr>
              <a:t>Permet de réaliser des projets de recyclage de friches couteux</a:t>
            </a:r>
          </a:p>
          <a:p>
            <a:endParaRPr lang="fr-FR" sz="2400" b="1" dirty="0" smtClean="0">
              <a:solidFill>
                <a:schemeClr val="accent1"/>
              </a:solidFill>
            </a:endParaRPr>
          </a:p>
          <a:p>
            <a:r>
              <a:rPr lang="fr-FR" sz="2400" b="1" dirty="0" smtClean="0">
                <a:solidFill>
                  <a:schemeClr val="accent1"/>
                </a:solidFill>
              </a:rPr>
              <a:t>1</a:t>
            </a:r>
            <a:r>
              <a:rPr lang="fr-FR" sz="2400" b="1" baseline="30000" dirty="0" smtClean="0">
                <a:solidFill>
                  <a:schemeClr val="accent1"/>
                </a:solidFill>
              </a:rPr>
              <a:t>ère</a:t>
            </a:r>
            <a:r>
              <a:rPr lang="fr-FR" sz="2400" b="1" dirty="0" smtClean="0">
                <a:solidFill>
                  <a:schemeClr val="accent1"/>
                </a:solidFill>
              </a:rPr>
              <a:t> et 2</a:t>
            </a:r>
            <a:r>
              <a:rPr lang="fr-FR" sz="2400" b="1" baseline="30000" dirty="0" smtClean="0">
                <a:solidFill>
                  <a:schemeClr val="accent1"/>
                </a:solidFill>
              </a:rPr>
              <a:t>ème</a:t>
            </a:r>
            <a:r>
              <a:rPr lang="fr-FR" sz="2400" b="1" dirty="0" smtClean="0">
                <a:solidFill>
                  <a:schemeClr val="accent1"/>
                </a:solidFill>
              </a:rPr>
              <a:t> éditions : </a:t>
            </a:r>
            <a:r>
              <a:rPr lang="fr-FR" sz="2400" dirty="0" smtClean="0">
                <a:solidFill>
                  <a:srgbClr val="002060"/>
                </a:solidFill>
              </a:rPr>
              <a:t>1 118 projets pour 650M€</a:t>
            </a:r>
          </a:p>
          <a:p>
            <a:endParaRPr lang="fr-FR" sz="2400" dirty="0">
              <a:solidFill>
                <a:srgbClr val="002060"/>
              </a:solidFill>
            </a:endParaRPr>
          </a:p>
          <a:p>
            <a:r>
              <a:rPr lang="fr-FR" sz="2400" b="1" dirty="0" smtClean="0">
                <a:solidFill>
                  <a:schemeClr val="accent1"/>
                </a:solidFill>
              </a:rPr>
              <a:t>3</a:t>
            </a:r>
            <a:r>
              <a:rPr lang="fr-FR" sz="2400" b="1" baseline="30000" dirty="0" smtClean="0">
                <a:solidFill>
                  <a:schemeClr val="accent1"/>
                </a:solidFill>
              </a:rPr>
              <a:t>ème</a:t>
            </a:r>
            <a:r>
              <a:rPr lang="fr-FR" sz="2400" b="1" dirty="0" smtClean="0">
                <a:solidFill>
                  <a:schemeClr val="accent1"/>
                </a:solidFill>
              </a:rPr>
              <a:t> édition : </a:t>
            </a:r>
            <a:r>
              <a:rPr lang="fr-FR" sz="2400" dirty="0" smtClean="0">
                <a:solidFill>
                  <a:srgbClr val="002060"/>
                </a:solidFill>
              </a:rPr>
              <a:t>264 lauréats</a:t>
            </a:r>
          </a:p>
          <a:p>
            <a:r>
              <a:rPr lang="fr-FR" sz="2400" dirty="0" smtClean="0">
                <a:solidFill>
                  <a:srgbClr val="002060"/>
                </a:solidFill>
              </a:rPr>
              <a:t>Permet de recycler 675 ha de </a:t>
            </a:r>
            <a:r>
              <a:rPr lang="fr-FR" sz="2400" dirty="0" smtClean="0">
                <a:solidFill>
                  <a:srgbClr val="002060"/>
                </a:solidFill>
              </a:rPr>
              <a:t>friches et </a:t>
            </a:r>
            <a:r>
              <a:rPr lang="fr-FR" sz="2400" dirty="0" smtClean="0">
                <a:solidFill>
                  <a:srgbClr val="002060"/>
                </a:solidFill>
              </a:rPr>
              <a:t>créer de l’ordre de : </a:t>
            </a:r>
          </a:p>
          <a:p>
            <a:pPr marL="342900" indent="-342900">
              <a:buFontTx/>
              <a:buChar char="-"/>
            </a:pPr>
            <a:r>
              <a:rPr lang="fr-FR" sz="2400" dirty="0" smtClean="0">
                <a:solidFill>
                  <a:srgbClr val="002060"/>
                </a:solidFill>
              </a:rPr>
              <a:t>1Million m² de logements</a:t>
            </a:r>
          </a:p>
          <a:p>
            <a:pPr marL="342900" indent="-342900">
              <a:buFontTx/>
              <a:buChar char="-"/>
            </a:pPr>
            <a:r>
              <a:rPr lang="fr-FR" sz="2400" dirty="0" smtClean="0">
                <a:solidFill>
                  <a:srgbClr val="002060"/>
                </a:solidFill>
              </a:rPr>
              <a:t>179 000 m² d’équipement publics</a:t>
            </a:r>
          </a:p>
          <a:p>
            <a:pPr marL="342900" indent="-342900">
              <a:buFontTx/>
              <a:buChar char="-"/>
            </a:pPr>
            <a:r>
              <a:rPr lang="fr-FR" sz="2400" dirty="0" smtClean="0">
                <a:solidFill>
                  <a:srgbClr val="002060"/>
                </a:solidFill>
              </a:rPr>
              <a:t>750 000 m² de surfaces économiques</a:t>
            </a:r>
          </a:p>
          <a:p>
            <a:pPr marL="342900" indent="-342900">
              <a:buFontTx/>
              <a:buChar char="-"/>
            </a:pPr>
            <a:r>
              <a:rPr lang="fr-FR" sz="2400" dirty="0" smtClean="0">
                <a:solidFill>
                  <a:srgbClr val="002060"/>
                </a:solidFill>
              </a:rPr>
              <a:t>200 000 m² de surfaces industrielles</a:t>
            </a:r>
          </a:p>
          <a:p>
            <a:endParaRPr lang="fr-FR" sz="2400" b="1" dirty="0">
              <a:solidFill>
                <a:schemeClr val="accent1"/>
              </a:solidFill>
            </a:endParaRPr>
          </a:p>
          <a:p>
            <a:endParaRPr lang="fr-FR" sz="2400" dirty="0" smtClean="0">
              <a:solidFill>
                <a:srgbClr val="002060"/>
              </a:solidFill>
            </a:endParaRPr>
          </a:p>
        </p:txBody>
      </p:sp>
      <p:pic>
        <p:nvPicPr>
          <p:cNvPr id="3" name="Image 2"/>
          <p:cNvPicPr>
            <a:picLocks noChangeAspect="1"/>
          </p:cNvPicPr>
          <p:nvPr/>
        </p:nvPicPr>
        <p:blipFill>
          <a:blip r:embed="rId2"/>
          <a:stretch>
            <a:fillRect/>
          </a:stretch>
        </p:blipFill>
        <p:spPr>
          <a:xfrm>
            <a:off x="7472885" y="1485008"/>
            <a:ext cx="4111072" cy="4579102"/>
          </a:xfrm>
          <a:prstGeom prst="rect">
            <a:avLst/>
          </a:prstGeom>
        </p:spPr>
      </p:pic>
    </p:spTree>
    <p:extLst>
      <p:ext uri="{BB962C8B-B14F-4D97-AF65-F5344CB8AC3E}">
        <p14:creationId xmlns:p14="http://schemas.microsoft.com/office/powerpoint/2010/main" val="286418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projet Cartofriches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8</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Les besoins </a:t>
            </a:r>
            <a:r>
              <a:rPr lang="fr-FR" sz="2800" b="1" dirty="0" smtClean="0">
                <a:solidFill>
                  <a:srgbClr val="292574"/>
                </a:solidFill>
              </a:rPr>
              <a:t>:</a:t>
            </a:r>
            <a:endParaRPr lang="fr-FR" sz="2800" b="1" dirty="0">
              <a:solidFill>
                <a:srgbClr val="292574"/>
              </a:solidFill>
            </a:endParaRPr>
          </a:p>
        </p:txBody>
      </p:sp>
      <p:sp>
        <p:nvSpPr>
          <p:cNvPr id="9" name="ZoneTexte 8">
            <a:extLst>
              <a:ext uri="{FF2B5EF4-FFF2-40B4-BE49-F238E27FC236}">
                <a16:creationId xmlns:a16="http://schemas.microsoft.com/office/drawing/2014/main" id="{85ECBB83-DF8D-4A2E-9F2C-25D9CFA10724}"/>
              </a:ext>
            </a:extLst>
          </p:cNvPr>
          <p:cNvSpPr txBox="1"/>
          <p:nvPr/>
        </p:nvSpPr>
        <p:spPr>
          <a:xfrm>
            <a:off x="604109" y="1805372"/>
            <a:ext cx="10860880" cy="2369880"/>
          </a:xfrm>
          <a:prstGeom prst="rect">
            <a:avLst/>
          </a:prstGeom>
          <a:noFill/>
        </p:spPr>
        <p:txBody>
          <a:bodyPr wrap="square">
            <a:spAutoFit/>
          </a:bodyPr>
          <a:lstStyle/>
          <a:p>
            <a:pPr marL="457200" indent="-457200">
              <a:buFont typeface="+mj-lt"/>
              <a:buAutoNum type="arabicPeriod"/>
            </a:pPr>
            <a:r>
              <a:rPr lang="fr-FR" sz="2400" dirty="0">
                <a:solidFill>
                  <a:srgbClr val="292574"/>
                </a:solidFill>
              </a:rPr>
              <a:t>Recenser les friches sur l’ensemble du territoire </a:t>
            </a:r>
            <a:r>
              <a:rPr lang="fr-FR" sz="2400" dirty="0" smtClean="0">
                <a:solidFill>
                  <a:srgbClr val="292574"/>
                </a:solidFill>
              </a:rPr>
              <a:t>national</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a:solidFill>
                  <a:srgbClr val="292574"/>
                </a:solidFill>
              </a:rPr>
              <a:t>Estimer le potentiel de réutilisation des </a:t>
            </a:r>
            <a:r>
              <a:rPr lang="fr-FR" sz="2400" dirty="0" smtClean="0">
                <a:solidFill>
                  <a:srgbClr val="292574"/>
                </a:solidFill>
              </a:rPr>
              <a:t>friches (surface, localisation, etc…)</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a:solidFill>
                  <a:srgbClr val="292574"/>
                </a:solidFill>
              </a:rPr>
              <a:t>Faciliter la reconversion des friches</a:t>
            </a:r>
          </a:p>
          <a:p>
            <a:endParaRPr lang="fr-FR" sz="1400" b="1" dirty="0">
              <a:solidFill>
                <a:srgbClr val="292574"/>
              </a:solidFill>
            </a:endParaRPr>
          </a:p>
          <a:p>
            <a:endParaRPr lang="fr-FR" sz="1400" dirty="0"/>
          </a:p>
        </p:txBody>
      </p:sp>
      <p:sp>
        <p:nvSpPr>
          <p:cNvPr id="3" name="Rectangle à coins arrondis 2"/>
          <p:cNvSpPr/>
          <p:nvPr/>
        </p:nvSpPr>
        <p:spPr>
          <a:xfrm>
            <a:off x="2377758" y="4306437"/>
            <a:ext cx="7013448" cy="886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Financement du projet de la part de la DGALN – Direction Générale de l’Aménagement, du Logement et de la Nature</a:t>
            </a:r>
            <a:endParaRPr lang="fr-FR" dirty="0"/>
          </a:p>
        </p:txBody>
      </p:sp>
    </p:spTree>
    <p:extLst>
      <p:ext uri="{BB962C8B-B14F-4D97-AF65-F5344CB8AC3E}">
        <p14:creationId xmlns:p14="http://schemas.microsoft.com/office/powerpoint/2010/main" val="2042581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16200" y="1485008"/>
            <a:ext cx="216000" cy="4500000"/>
          </a:xfrm>
          <a:prstGeom prst="rect">
            <a:avLst/>
          </a:prstGeom>
        </p:spPr>
      </p:pic>
      <p:sp>
        <p:nvSpPr>
          <p:cNvPr id="2" name="Titre 1"/>
          <p:cNvSpPr>
            <a:spLocks noGrp="1"/>
          </p:cNvSpPr>
          <p:nvPr>
            <p:ph type="title"/>
          </p:nvPr>
        </p:nvSpPr>
        <p:spPr/>
        <p:txBody>
          <a:bodyPr/>
          <a:lstStyle/>
          <a:p>
            <a:r>
              <a:rPr lang="fr-FR" dirty="0" smtClean="0"/>
              <a:t>Le projet Cartofriches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9</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1" y="961788"/>
            <a:ext cx="11010947" cy="523220"/>
          </a:xfrm>
          <a:prstGeom prst="rect">
            <a:avLst/>
          </a:prstGeom>
        </p:spPr>
        <p:txBody>
          <a:bodyPr wrap="square">
            <a:spAutoFit/>
          </a:bodyPr>
          <a:lstStyle/>
          <a:p>
            <a:r>
              <a:rPr lang="fr-FR" sz="2800" b="1" dirty="0" smtClean="0">
                <a:solidFill>
                  <a:srgbClr val="292574"/>
                </a:solidFill>
              </a:rPr>
              <a:t>Un projet en évolution basé sur une succession de petits pas</a:t>
            </a:r>
            <a:endParaRPr lang="fr-FR" sz="2800" b="1" dirty="0">
              <a:solidFill>
                <a:srgbClr val="292574"/>
              </a:solidFill>
            </a:endParaRPr>
          </a:p>
        </p:txBody>
      </p:sp>
      <p:pic>
        <p:nvPicPr>
          <p:cNvPr id="3" name="Image 2"/>
          <p:cNvPicPr>
            <a:picLocks noChangeAspect="1"/>
          </p:cNvPicPr>
          <p:nvPr/>
        </p:nvPicPr>
        <p:blipFill>
          <a:blip r:embed="rId3"/>
          <a:stretch>
            <a:fillRect/>
          </a:stretch>
        </p:blipFill>
        <p:spPr>
          <a:xfrm>
            <a:off x="1189492" y="1707980"/>
            <a:ext cx="9540044" cy="4076470"/>
          </a:xfrm>
          <a:prstGeom prst="rect">
            <a:avLst/>
          </a:prstGeom>
        </p:spPr>
      </p:pic>
    </p:spTree>
    <p:extLst>
      <p:ext uri="{BB962C8B-B14F-4D97-AF65-F5344CB8AC3E}">
        <p14:creationId xmlns:p14="http://schemas.microsoft.com/office/powerpoint/2010/main" val="1185203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erama">
  <a:themeElements>
    <a:clrScheme name="CEREMA">
      <a:dk1>
        <a:sysClr val="windowText" lastClr="000000"/>
      </a:dk1>
      <a:lt1>
        <a:sysClr val="window" lastClr="FFFFFF"/>
      </a:lt1>
      <a:dk2>
        <a:srgbClr val="44546A"/>
      </a:dk2>
      <a:lt2>
        <a:srgbClr val="E7E6E6"/>
      </a:lt2>
      <a:accent1>
        <a:srgbClr val="EF7757"/>
      </a:accent1>
      <a:accent2>
        <a:srgbClr val="292574"/>
      </a:accent2>
      <a:accent3>
        <a:srgbClr val="B0CC4E"/>
      </a:accent3>
      <a:accent4>
        <a:srgbClr val="FDEB7D"/>
      </a:accent4>
      <a:accent5>
        <a:srgbClr val="7E97CE"/>
      </a:accent5>
      <a:accent6>
        <a:srgbClr val="60B46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TotalTime>
  <Words>1147</Words>
  <Application>Microsoft Office PowerPoint</Application>
  <PresentationFormat>Grand écran</PresentationFormat>
  <Paragraphs>226</Paragraphs>
  <Slides>26</Slides>
  <Notes>2</Notes>
  <HiddenSlides>0</HiddenSlides>
  <MMClips>0</MMClips>
  <ScaleCrop>false</ScaleCrop>
  <HeadingPairs>
    <vt:vector size="6" baseType="variant">
      <vt:variant>
        <vt:lpstr>Polices utilisées</vt:lpstr>
      </vt:variant>
      <vt:variant>
        <vt:i4>7</vt:i4>
      </vt:variant>
      <vt:variant>
        <vt:lpstr>Thème</vt:lpstr>
      </vt:variant>
      <vt:variant>
        <vt:i4>4</vt:i4>
      </vt:variant>
      <vt:variant>
        <vt:lpstr>Titres des diapositives</vt:lpstr>
      </vt:variant>
      <vt:variant>
        <vt:i4>26</vt:i4>
      </vt:variant>
    </vt:vector>
  </HeadingPairs>
  <TitlesOfParts>
    <vt:vector size="37" baseType="lpstr">
      <vt:lpstr>Arial</vt:lpstr>
      <vt:lpstr>Calibri</vt:lpstr>
      <vt:lpstr>Calibri Light</vt:lpstr>
      <vt:lpstr>Lucida Sans</vt:lpstr>
      <vt:lpstr>Marianne</vt:lpstr>
      <vt:lpstr>Times New Roman</vt:lpstr>
      <vt:lpstr>Wingdings</vt:lpstr>
      <vt:lpstr>Cerama</vt:lpstr>
      <vt:lpstr>1_Conception personnalisée</vt:lpstr>
      <vt:lpstr>2_Conception personnalisée</vt:lpstr>
      <vt:lpstr>Conception personnalisée</vt:lpstr>
      <vt:lpstr>Dataviz challenge</vt:lpstr>
      <vt:lpstr>Vous avez dit « Friches » ?</vt:lpstr>
      <vt:lpstr>Vous avez dit « Friches » ?</vt:lpstr>
      <vt:lpstr>Pourquoi s’intéresser aux Friches ?</vt:lpstr>
      <vt:lpstr>Pourquoi s’intéresser aux Friches ?</vt:lpstr>
      <vt:lpstr>Pourquoi s’intéresser aux Friches ?</vt:lpstr>
      <vt:lpstr>Pourquoi s’intéresser aux Friches ?</vt:lpstr>
      <vt:lpstr>Le projet Cartofriches</vt:lpstr>
      <vt:lpstr>Le projet Cartofriches</vt:lpstr>
      <vt:lpstr>Où trouver des données sur les friches ?</vt:lpstr>
      <vt:lpstr>Comment caractériser une friche ?</vt:lpstr>
      <vt:lpstr>Comment caractériser une friche ?</vt:lpstr>
      <vt:lpstr>Comment caractériser une friche ?</vt:lpstr>
      <vt:lpstr>Comment caractériser une friche ?</vt:lpstr>
      <vt:lpstr>Comment caractériser une friche ?</vt:lpstr>
      <vt:lpstr>Comment est fabriquée la donnée ?</vt:lpstr>
      <vt:lpstr>Comment est fabriquée la donnée ?</vt:lpstr>
      <vt:lpstr>Un enjeu de diffusion de l’information</vt:lpstr>
      <vt:lpstr>Un enjeu de diffusion de l’information</vt:lpstr>
      <vt:lpstr>Un enjeu de diffusion de l’information</vt:lpstr>
      <vt:lpstr>Un enjeu de diffusion de l’information</vt:lpstr>
      <vt:lpstr>A vous de jouer !</vt:lpstr>
      <vt:lpstr>Les 3 problématiques proposées</vt:lpstr>
      <vt:lpstr>Les 3 problématiques proposées</vt:lpstr>
      <vt:lpstr>Les 3 problématiques proposées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Jean-Christophe MOREAU</dc:creator>
  <cp:lastModifiedBy>M. Nicolas PELE</cp:lastModifiedBy>
  <cp:revision>160</cp:revision>
  <cp:lastPrinted>2022-09-29T06:54:05Z</cp:lastPrinted>
  <dcterms:created xsi:type="dcterms:W3CDTF">2022-02-17T09:50:23Z</dcterms:created>
  <dcterms:modified xsi:type="dcterms:W3CDTF">2023-02-01T17:50:43Z</dcterms:modified>
</cp:coreProperties>
</file>